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 id="2147483652" r:id="rId3"/>
  </p:sldMasterIdLst>
  <p:notesMasterIdLst>
    <p:notesMasterId r:id="rId24"/>
  </p:notesMasterIdLst>
  <p:handoutMasterIdLst>
    <p:handoutMasterId r:id="rId25"/>
  </p:handoutMasterIdLst>
  <p:sldIdLst>
    <p:sldId id="570" r:id="rId4"/>
    <p:sldId id="627" r:id="rId5"/>
    <p:sldId id="629" r:id="rId6"/>
    <p:sldId id="604" r:id="rId7"/>
    <p:sldId id="571" r:id="rId8"/>
    <p:sldId id="621" r:id="rId9"/>
    <p:sldId id="623" r:id="rId10"/>
    <p:sldId id="619" r:id="rId11"/>
    <p:sldId id="647" r:id="rId12"/>
    <p:sldId id="630" r:id="rId13"/>
    <p:sldId id="648" r:id="rId14"/>
    <p:sldId id="631" r:id="rId15"/>
    <p:sldId id="633" r:id="rId16"/>
    <p:sldId id="643" r:id="rId17"/>
    <p:sldId id="649" r:id="rId18"/>
    <p:sldId id="639" r:id="rId19"/>
    <p:sldId id="644" r:id="rId20"/>
    <p:sldId id="640" r:id="rId21"/>
    <p:sldId id="646" r:id="rId22"/>
    <p:sldId id="642" r:id="rId23"/>
  </p:sldIdLst>
  <p:sldSz cx="12192000" cy="6858000"/>
  <p:notesSz cx="6794500" cy="9906000"/>
  <p:custDataLst>
    <p:tags r:id="rId2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3" userDrawn="1">
          <p15:clr>
            <a:srgbClr val="A4A3A4"/>
          </p15:clr>
        </p15:guide>
        <p15:guide id="2" pos="3838" userDrawn="1">
          <p15:clr>
            <a:srgbClr val="A4A3A4"/>
          </p15:clr>
        </p15:guide>
        <p15:guide id="3" pos="397" userDrawn="1">
          <p15:clr>
            <a:srgbClr val="A4A3A4"/>
          </p15:clr>
        </p15:guide>
        <p15:guide id="4" orient="horz" pos="1559" userDrawn="1">
          <p15:clr>
            <a:srgbClr val="A4A3A4"/>
          </p15:clr>
        </p15:guide>
        <p15:guide id="5" orient="horz" pos="3026" userDrawn="1">
          <p15:clr>
            <a:srgbClr val="A4A3A4"/>
          </p15:clr>
        </p15:guide>
        <p15:guide id="6" pos="7192" userDrawn="1">
          <p15:clr>
            <a:srgbClr val="A4A3A4"/>
          </p15:clr>
        </p15:guide>
        <p15:guide id="7" orient="horz" pos="898" userDrawn="1">
          <p15:clr>
            <a:srgbClr val="A4A3A4"/>
          </p15:clr>
        </p15:guide>
        <p15:guide id="8" orient="horz" pos="359" userDrawn="1">
          <p15:clr>
            <a:srgbClr val="A4A3A4"/>
          </p15:clr>
        </p15:guide>
        <p15:guide id="9" pos="960" userDrawn="1">
          <p15:clr>
            <a:srgbClr val="A4A3A4"/>
          </p15:clr>
        </p15:guide>
        <p15:guide id="10" pos="672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ingrui" initials="d"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90000"/>
    <a:srgbClr val="B10C12"/>
    <a:srgbClr val="FFFFFF"/>
    <a:srgbClr val="F29600"/>
    <a:srgbClr val="B62537"/>
    <a:srgbClr val="DA251D"/>
    <a:srgbClr val="004EA2"/>
    <a:srgbClr val="F2F2F2"/>
    <a:srgbClr val="96B963"/>
    <a:srgbClr val="7E838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55" autoAdjust="0"/>
    <p:restoredTop sz="91020" autoAdjust="0"/>
  </p:normalViewPr>
  <p:slideViewPr>
    <p:cSldViewPr snapToGrid="0" showGuides="1">
      <p:cViewPr varScale="1">
        <p:scale>
          <a:sx n="105" d="100"/>
          <a:sy n="105" d="100"/>
        </p:scale>
        <p:origin x="900" y="96"/>
      </p:cViewPr>
      <p:guideLst>
        <p:guide orient="horz" pos="2383"/>
        <p:guide pos="3838"/>
        <p:guide pos="397"/>
        <p:guide orient="horz" pos="1559"/>
        <p:guide orient="horz" pos="3026"/>
        <p:guide pos="7192"/>
        <p:guide orient="horz" pos="898"/>
        <p:guide orient="horz" pos="359"/>
        <p:guide pos="960"/>
        <p:guide pos="67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gs" Target="tags/tag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1" y="1"/>
            <a:ext cx="2944813" cy="495617"/>
          </a:xfrm>
          <a:prstGeom prst="rect">
            <a:avLst/>
          </a:prstGeom>
        </p:spPr>
        <p:txBody>
          <a:bodyPr vert="horz" lIns="91294" tIns="45647" rIns="91294" bIns="45647" rtlCol="0"/>
          <a:lstStyle>
            <a:lvl1pPr algn="l">
              <a:defRPr sz="1200"/>
            </a:lvl1pPr>
          </a:lstStyle>
          <a:p>
            <a:endParaRPr lang="zh-CN" altLang="en-US"/>
          </a:p>
        </p:txBody>
      </p:sp>
      <p:sp>
        <p:nvSpPr>
          <p:cNvPr id="3" name="日期占位符 2"/>
          <p:cNvSpPr>
            <a:spLocks noGrp="1"/>
          </p:cNvSpPr>
          <p:nvPr>
            <p:ph type="dt" sz="quarter" idx="1"/>
          </p:nvPr>
        </p:nvSpPr>
        <p:spPr>
          <a:xfrm>
            <a:off x="3848101" y="1"/>
            <a:ext cx="2944813" cy="495617"/>
          </a:xfrm>
          <a:prstGeom prst="rect">
            <a:avLst/>
          </a:prstGeom>
        </p:spPr>
        <p:txBody>
          <a:bodyPr vert="horz" lIns="91294" tIns="45647" rIns="91294" bIns="45647" rtlCol="0"/>
          <a:lstStyle>
            <a:lvl1pPr algn="r">
              <a:defRPr sz="1200"/>
            </a:lvl1pPr>
          </a:lstStyle>
          <a:p>
            <a:fld id="{B6F49F0A-FE3B-48ED-88FF-80CC7B47F35A}" type="datetimeFigureOut">
              <a:rPr lang="zh-CN" altLang="en-US" smtClean="0"/>
              <a:t>2024/9/20</a:t>
            </a:fld>
            <a:endParaRPr lang="zh-CN" altLang="en-US"/>
          </a:p>
        </p:txBody>
      </p:sp>
      <p:sp>
        <p:nvSpPr>
          <p:cNvPr id="4" name="页脚占位符 3"/>
          <p:cNvSpPr>
            <a:spLocks noGrp="1"/>
          </p:cNvSpPr>
          <p:nvPr>
            <p:ph type="ftr" sz="quarter" idx="2"/>
          </p:nvPr>
        </p:nvSpPr>
        <p:spPr>
          <a:xfrm>
            <a:off x="1" y="9408800"/>
            <a:ext cx="2944813" cy="495617"/>
          </a:xfrm>
          <a:prstGeom prst="rect">
            <a:avLst/>
          </a:prstGeom>
        </p:spPr>
        <p:txBody>
          <a:bodyPr vert="horz" lIns="91294" tIns="45647" rIns="91294" bIns="45647"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48101" y="9408800"/>
            <a:ext cx="2944813" cy="495617"/>
          </a:xfrm>
          <a:prstGeom prst="rect">
            <a:avLst/>
          </a:prstGeom>
        </p:spPr>
        <p:txBody>
          <a:bodyPr vert="horz" lIns="91294" tIns="45647" rIns="91294" bIns="45647" rtlCol="0" anchor="b"/>
          <a:lstStyle>
            <a:lvl1pPr algn="r">
              <a:defRPr sz="1200"/>
            </a:lvl1pPr>
          </a:lstStyle>
          <a:p>
            <a:fld id="{7E8E9243-7D8D-43A9-AFB6-049BEC842A73}" type="slidenum">
              <a:rPr lang="zh-CN" altLang="en-US" smtClean="0"/>
              <a:t>‹#›</a:t>
            </a:fld>
            <a:endParaRPr lang="zh-CN" altLang="en-US"/>
          </a:p>
        </p:txBody>
      </p:sp>
    </p:spTree>
    <p:extLst>
      <p:ext uri="{BB962C8B-B14F-4D97-AF65-F5344CB8AC3E}">
        <p14:creationId xmlns:p14="http://schemas.microsoft.com/office/powerpoint/2010/main" val="6019629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1" y="0"/>
            <a:ext cx="2944283" cy="497021"/>
          </a:xfrm>
          <a:prstGeom prst="rect">
            <a:avLst/>
          </a:prstGeom>
        </p:spPr>
        <p:txBody>
          <a:bodyPr vert="horz" lIns="91294" tIns="45647" rIns="91294" bIns="45647" rtlCol="0"/>
          <a:lstStyle>
            <a:lvl1pPr algn="l">
              <a:defRPr sz="1200"/>
            </a:lvl1pPr>
          </a:lstStyle>
          <a:p>
            <a:endParaRPr lang="zh-CN" altLang="en-US"/>
          </a:p>
        </p:txBody>
      </p:sp>
      <p:sp>
        <p:nvSpPr>
          <p:cNvPr id="3" name="日期占位符 2"/>
          <p:cNvSpPr>
            <a:spLocks noGrp="1"/>
          </p:cNvSpPr>
          <p:nvPr>
            <p:ph type="dt" idx="1"/>
          </p:nvPr>
        </p:nvSpPr>
        <p:spPr>
          <a:xfrm>
            <a:off x="3848646" y="0"/>
            <a:ext cx="2944283" cy="497021"/>
          </a:xfrm>
          <a:prstGeom prst="rect">
            <a:avLst/>
          </a:prstGeom>
        </p:spPr>
        <p:txBody>
          <a:bodyPr vert="horz" lIns="91294" tIns="45647" rIns="91294" bIns="45647" rtlCol="0"/>
          <a:lstStyle>
            <a:lvl1pPr algn="r">
              <a:defRPr sz="1200"/>
            </a:lvl1pPr>
          </a:lstStyle>
          <a:p>
            <a:fld id="{F9CFE4A3-CE48-434F-A2D3-F1EAB332E893}" type="datetimeFigureOut">
              <a:rPr lang="zh-CN" altLang="en-US" smtClean="0"/>
              <a:t>2024/9/20</a:t>
            </a:fld>
            <a:endParaRPr lang="zh-CN" altLang="en-US"/>
          </a:p>
        </p:txBody>
      </p:sp>
      <p:sp>
        <p:nvSpPr>
          <p:cNvPr id="4" name="幻灯片图像占位符 3"/>
          <p:cNvSpPr>
            <a:spLocks noGrp="1" noRot="1" noChangeAspect="1"/>
          </p:cNvSpPr>
          <p:nvPr>
            <p:ph type="sldImg" idx="2"/>
          </p:nvPr>
        </p:nvSpPr>
        <p:spPr>
          <a:xfrm>
            <a:off x="425450" y="1238250"/>
            <a:ext cx="5943600" cy="3343275"/>
          </a:xfrm>
          <a:prstGeom prst="rect">
            <a:avLst/>
          </a:prstGeom>
          <a:noFill/>
          <a:ln w="12700">
            <a:solidFill>
              <a:prstClr val="black"/>
            </a:solidFill>
          </a:ln>
        </p:spPr>
        <p:txBody>
          <a:bodyPr vert="horz" lIns="91294" tIns="45647" rIns="91294" bIns="45647" rtlCol="0" anchor="ctr"/>
          <a:lstStyle/>
          <a:p>
            <a:endParaRPr lang="zh-CN" altLang="en-US"/>
          </a:p>
        </p:txBody>
      </p:sp>
      <p:sp>
        <p:nvSpPr>
          <p:cNvPr id="5" name="备注占位符 4"/>
          <p:cNvSpPr>
            <a:spLocks noGrp="1"/>
          </p:cNvSpPr>
          <p:nvPr>
            <p:ph type="body" sz="quarter" idx="3"/>
          </p:nvPr>
        </p:nvSpPr>
        <p:spPr>
          <a:xfrm>
            <a:off x="679450" y="4767263"/>
            <a:ext cx="5435600" cy="3900488"/>
          </a:xfrm>
          <a:prstGeom prst="rect">
            <a:avLst/>
          </a:prstGeom>
        </p:spPr>
        <p:txBody>
          <a:bodyPr vert="horz" lIns="91294" tIns="45647" rIns="91294" bIns="45647"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1" y="9408982"/>
            <a:ext cx="2944283" cy="497020"/>
          </a:xfrm>
          <a:prstGeom prst="rect">
            <a:avLst/>
          </a:prstGeom>
        </p:spPr>
        <p:txBody>
          <a:bodyPr vert="horz" lIns="91294" tIns="45647" rIns="91294" bIns="45647"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48646" y="9408982"/>
            <a:ext cx="2944283" cy="497020"/>
          </a:xfrm>
          <a:prstGeom prst="rect">
            <a:avLst/>
          </a:prstGeom>
        </p:spPr>
        <p:txBody>
          <a:bodyPr vert="horz" lIns="91294" tIns="45647" rIns="91294" bIns="45647" rtlCol="0" anchor="b"/>
          <a:lstStyle>
            <a:lvl1pPr algn="r">
              <a:defRPr sz="1200"/>
            </a:lvl1pPr>
          </a:lstStyle>
          <a:p>
            <a:fld id="{25C84134-CC7D-49E7-A030-48B7E06939FA}" type="slidenum">
              <a:rPr lang="zh-CN" altLang="en-US" smtClean="0"/>
              <a:t>‹#›</a:t>
            </a:fld>
            <a:endParaRPr lang="zh-CN" altLang="en-US"/>
          </a:p>
        </p:txBody>
      </p:sp>
    </p:spTree>
    <p:extLst>
      <p:ext uri="{BB962C8B-B14F-4D97-AF65-F5344CB8AC3E}">
        <p14:creationId xmlns:p14="http://schemas.microsoft.com/office/powerpoint/2010/main" val="32936674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5C84134-CC7D-49E7-A030-48B7E06939FA}" type="slidenum">
              <a:rPr lang="zh-CN" altLang="en-US" smtClean="0">
                <a:solidFill>
                  <a:prstClr val="black"/>
                </a:solidFill>
              </a:rPr>
              <a:pPr/>
              <a:t>2</a:t>
            </a:fld>
            <a:endParaRPr lang="zh-CN" altLang="en-US">
              <a:solidFill>
                <a:prstClr val="black"/>
              </a:solidFill>
            </a:endParaRPr>
          </a:p>
        </p:txBody>
      </p:sp>
    </p:spTree>
    <p:extLst>
      <p:ext uri="{BB962C8B-B14F-4D97-AF65-F5344CB8AC3E}">
        <p14:creationId xmlns:p14="http://schemas.microsoft.com/office/powerpoint/2010/main" val="27185502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5C84134-CC7D-49E7-A030-48B7E06939FA}" type="slidenum">
              <a:rPr lang="zh-CN" altLang="en-US" smtClean="0"/>
              <a:t>3</a:t>
            </a:fld>
            <a:endParaRPr lang="zh-CN" altLang="en-US"/>
          </a:p>
        </p:txBody>
      </p:sp>
    </p:spTree>
    <p:extLst>
      <p:ext uri="{BB962C8B-B14F-4D97-AF65-F5344CB8AC3E}">
        <p14:creationId xmlns:p14="http://schemas.microsoft.com/office/powerpoint/2010/main" val="25462231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5C84134-CC7D-49E7-A030-48B7E06939FA}" type="slidenum">
              <a:rPr lang="zh-CN" altLang="en-US" smtClean="0"/>
              <a:t>9</a:t>
            </a:fld>
            <a:endParaRPr lang="zh-CN" altLang="en-US"/>
          </a:p>
        </p:txBody>
      </p:sp>
    </p:spTree>
    <p:extLst>
      <p:ext uri="{BB962C8B-B14F-4D97-AF65-F5344CB8AC3E}">
        <p14:creationId xmlns:p14="http://schemas.microsoft.com/office/powerpoint/2010/main" val="21756758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hasCustomPrompt="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F10ED4B1-560D-49E2-B7A3-58809A9A1E3A}" type="datetimeFigureOut">
              <a:rPr lang="zh-CN" altLang="en-US" smtClean="0"/>
              <a:t>2024/9/20</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2AE7D0E6-81E6-4D9E-9609-20F2B50F2745}"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矩形 10"/>
          <p:cNvSpPr/>
          <p:nvPr userDrawn="1"/>
        </p:nvSpPr>
        <p:spPr>
          <a:xfrm>
            <a:off x="0" y="-1984"/>
            <a:ext cx="12192000" cy="624284"/>
          </a:xfrm>
          <a:prstGeom prst="rect">
            <a:avLst/>
          </a:prstGeom>
          <a:solidFill>
            <a:srgbClr val="99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userDrawn="1"/>
        </p:nvPicPr>
        <p:blipFill>
          <a:blip r:embed="rId3" cstate="print">
            <a:clrChange>
              <a:clrFrom>
                <a:srgbClr val="414EB8"/>
              </a:clrFrom>
              <a:clrTo>
                <a:srgbClr val="414EB8">
                  <a:alpha val="0"/>
                </a:srgbClr>
              </a:clrTo>
            </a:clrChange>
            <a:extLst>
              <a:ext uri="{28A0092B-C50C-407E-A947-70E740481C1C}">
                <a14:useLocalDpi xmlns:a14="http://schemas.microsoft.com/office/drawing/2010/main" val="0"/>
              </a:ext>
            </a:extLst>
          </a:blip>
          <a:stretch>
            <a:fillRect/>
          </a:stretch>
        </p:blipFill>
        <p:spPr>
          <a:xfrm>
            <a:off x="11319146" y="28314"/>
            <a:ext cx="602180" cy="581286"/>
          </a:xfrm>
          <a:prstGeom prst="rect">
            <a:avLst/>
          </a:prstGeom>
        </p:spPr>
      </p:pic>
      <p:sp>
        <p:nvSpPr>
          <p:cNvPr id="13" name="矩形 12"/>
          <p:cNvSpPr/>
          <p:nvPr userDrawn="1"/>
        </p:nvSpPr>
        <p:spPr>
          <a:xfrm>
            <a:off x="0" y="6565900"/>
            <a:ext cx="12192000" cy="297012"/>
          </a:xfrm>
          <a:prstGeom prst="rect">
            <a:avLst/>
          </a:prstGeom>
          <a:solidFill>
            <a:srgbClr val="99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平行四边形 13"/>
          <p:cNvSpPr/>
          <p:nvPr userDrawn="1"/>
        </p:nvSpPr>
        <p:spPr>
          <a:xfrm rot="10800000" flipH="1">
            <a:off x="10955700" y="6557416"/>
            <a:ext cx="320041" cy="297012"/>
          </a:xfrm>
          <a:prstGeom prst="parallelogram">
            <a:avLst>
              <a:gd name="adj" fmla="val 75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userDrawn="1"/>
        </p:nvGrpSpPr>
        <p:grpSpPr>
          <a:xfrm>
            <a:off x="146005" y="-4770"/>
            <a:ext cx="587418" cy="630791"/>
            <a:chOff x="-6395" y="-4770"/>
            <a:chExt cx="587418" cy="630791"/>
          </a:xfrm>
        </p:grpSpPr>
        <p:sp>
          <p:nvSpPr>
            <p:cNvPr id="3" name="平行四边形 2"/>
            <p:cNvSpPr/>
            <p:nvPr userDrawn="1"/>
          </p:nvSpPr>
          <p:spPr>
            <a:xfrm rot="10800000">
              <a:off x="-6395" y="-1198"/>
              <a:ext cx="468352" cy="627219"/>
            </a:xfrm>
            <a:prstGeom prst="parallelogram">
              <a:avLst>
                <a:gd name="adj" fmla="val 75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平行四边形 14"/>
            <p:cNvSpPr/>
            <p:nvPr userDrawn="1"/>
          </p:nvSpPr>
          <p:spPr>
            <a:xfrm rot="10800000">
              <a:off x="190499" y="-4770"/>
              <a:ext cx="390524" cy="627219"/>
            </a:xfrm>
            <a:prstGeom prst="parallelogram">
              <a:avLst>
                <a:gd name="adj" fmla="val 8851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 bg1="lt1" tx1="dk1" bg2="lt2" tx2="dk2" accent1="accent1" accent2="accent2" accent3="accent3" accent4="accent4" accent5="accent5" accent6="accent6" hlink="hlink" folHlink="folHlink"/>
  <p:sldLayoutIdLst>
    <p:sldLayoutId id="2147483649" r:id="rId1"/>
  </p:sldLayoutIdLst>
  <p:transition>
    <p:fad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矩形 6"/>
          <p:cNvSpPr/>
          <p:nvPr userDrawn="1"/>
        </p:nvSpPr>
        <p:spPr>
          <a:xfrm>
            <a:off x="0" y="-1984"/>
            <a:ext cx="12192000" cy="624284"/>
          </a:xfrm>
          <a:prstGeom prst="rect">
            <a:avLst/>
          </a:prstGeom>
          <a:solidFill>
            <a:srgbClr val="99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平行四边形 8"/>
          <p:cNvSpPr/>
          <p:nvPr userDrawn="1"/>
        </p:nvSpPr>
        <p:spPr>
          <a:xfrm rot="10800000">
            <a:off x="404600" y="3562"/>
            <a:ext cx="162462" cy="627219"/>
          </a:xfrm>
          <a:prstGeom prst="parallelogram">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userDrawn="1"/>
        </p:nvPicPr>
        <p:blipFill>
          <a:blip r:embed="rId3" cstate="print">
            <a:clrChange>
              <a:clrFrom>
                <a:srgbClr val="414EB8"/>
              </a:clrFrom>
              <a:clrTo>
                <a:srgbClr val="414EB8">
                  <a:alpha val="0"/>
                </a:srgbClr>
              </a:clrTo>
            </a:clrChange>
            <a:extLst>
              <a:ext uri="{28A0092B-C50C-407E-A947-70E740481C1C}">
                <a14:useLocalDpi xmlns:a14="http://schemas.microsoft.com/office/drawing/2010/main" val="0"/>
              </a:ext>
            </a:extLst>
          </a:blip>
          <a:stretch>
            <a:fillRect/>
          </a:stretch>
        </p:blipFill>
        <p:spPr>
          <a:xfrm>
            <a:off x="11319146" y="28314"/>
            <a:ext cx="602180" cy="581286"/>
          </a:xfrm>
          <a:prstGeom prst="rect">
            <a:avLst/>
          </a:prstGeom>
        </p:spPr>
      </p:pic>
      <p:sp>
        <p:nvSpPr>
          <p:cNvPr id="12" name="矩形 11"/>
          <p:cNvSpPr/>
          <p:nvPr userDrawn="1"/>
        </p:nvSpPr>
        <p:spPr>
          <a:xfrm>
            <a:off x="0" y="6565900"/>
            <a:ext cx="12192000" cy="297012"/>
          </a:xfrm>
          <a:prstGeom prst="rect">
            <a:avLst/>
          </a:prstGeom>
          <a:solidFill>
            <a:srgbClr val="99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平行四边形 12"/>
          <p:cNvSpPr/>
          <p:nvPr userDrawn="1"/>
        </p:nvSpPr>
        <p:spPr>
          <a:xfrm rot="10800000" flipH="1">
            <a:off x="10574700" y="6557416"/>
            <a:ext cx="320041" cy="297012"/>
          </a:xfrm>
          <a:prstGeom prst="parallelogram">
            <a:avLst>
              <a:gd name="adj" fmla="val 75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平行四边形 13"/>
          <p:cNvSpPr/>
          <p:nvPr userDrawn="1"/>
        </p:nvSpPr>
        <p:spPr>
          <a:xfrm rot="10800000">
            <a:off x="224659" y="3562"/>
            <a:ext cx="81231" cy="627219"/>
          </a:xfrm>
          <a:prstGeom prst="parallelogram">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24635;&#20070;&#35760;&#30524;&#20013;&#30340;&#8220;&#22823;&#20808;&#29983;&#8221;.mp4"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488298" y="1845239"/>
            <a:ext cx="11268000" cy="45719"/>
            <a:chOff x="395536" y="2179712"/>
            <a:chExt cx="8208912" cy="31998"/>
          </a:xfrm>
        </p:grpSpPr>
        <p:cxnSp>
          <p:nvCxnSpPr>
            <p:cNvPr id="8" name="直接连接符 7"/>
            <p:cNvCxnSpPr/>
            <p:nvPr userDrawn="1"/>
          </p:nvCxnSpPr>
          <p:spPr>
            <a:xfrm>
              <a:off x="395536" y="2179712"/>
              <a:ext cx="8208912" cy="0"/>
            </a:xfrm>
            <a:prstGeom prst="line">
              <a:avLst/>
            </a:prstGeom>
            <a:ln w="22225">
              <a:solidFill>
                <a:srgbClr val="990000"/>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userDrawn="1"/>
          </p:nvCxnSpPr>
          <p:spPr>
            <a:xfrm>
              <a:off x="395536" y="2211710"/>
              <a:ext cx="3671718" cy="0"/>
            </a:xfrm>
            <a:prstGeom prst="line">
              <a:avLst/>
            </a:prstGeom>
            <a:ln w="98425">
              <a:solidFill>
                <a:srgbClr val="990000"/>
              </a:solidFill>
            </a:ln>
          </p:spPr>
          <p:style>
            <a:lnRef idx="1">
              <a:schemeClr val="accent1"/>
            </a:lnRef>
            <a:fillRef idx="0">
              <a:schemeClr val="accent1"/>
            </a:fillRef>
            <a:effectRef idx="0">
              <a:schemeClr val="accent1"/>
            </a:effectRef>
            <a:fontRef idx="minor">
              <a:schemeClr val="tx1"/>
            </a:fontRef>
          </p:style>
        </p:cxnSp>
      </p:grpSp>
      <p:cxnSp>
        <p:nvCxnSpPr>
          <p:cNvPr id="10" name="直接连接符 9"/>
          <p:cNvCxnSpPr/>
          <p:nvPr/>
        </p:nvCxnSpPr>
        <p:spPr>
          <a:xfrm flipV="1">
            <a:off x="488298" y="6432965"/>
            <a:ext cx="11268000" cy="0"/>
          </a:xfrm>
          <a:prstGeom prst="line">
            <a:avLst/>
          </a:prstGeom>
          <a:ln w="28575">
            <a:solidFill>
              <a:srgbClr val="990000"/>
            </a:solidFill>
          </a:ln>
        </p:spPr>
        <p:style>
          <a:lnRef idx="1">
            <a:schemeClr val="accent1"/>
          </a:lnRef>
          <a:fillRef idx="0">
            <a:schemeClr val="accent1"/>
          </a:fillRef>
          <a:effectRef idx="0">
            <a:schemeClr val="accent1"/>
          </a:effectRef>
          <a:fontRef idx="minor">
            <a:schemeClr val="tx1"/>
          </a:fontRef>
        </p:style>
      </p:cxnSp>
      <p:pic>
        <p:nvPicPr>
          <p:cNvPr id="14" name="图片 2"/>
          <p:cNvPicPr>
            <a:picLocks noChangeAspect="1"/>
          </p:cNvPicPr>
          <p:nvPr/>
        </p:nvPicPr>
        <p:blipFill rotWithShape="1">
          <a:blip r:embed="rId2" cstate="print"/>
          <a:srcRect l="6200" t="25717" r="11656" b="59315"/>
          <a:stretch>
            <a:fillRect/>
          </a:stretch>
        </p:blipFill>
        <p:spPr bwMode="auto">
          <a:xfrm>
            <a:off x="9003324" y="931893"/>
            <a:ext cx="2730756" cy="789106"/>
          </a:xfrm>
          <a:prstGeom prst="rect">
            <a:avLst/>
          </a:prstGeom>
          <a:noFill/>
          <a:ln w="9525">
            <a:noFill/>
            <a:miter lim="800000"/>
            <a:headEnd/>
            <a:tailEnd/>
          </a:ln>
        </p:spPr>
      </p:pic>
      <p:pic>
        <p:nvPicPr>
          <p:cNvPr id="15" name="图片 2"/>
          <p:cNvPicPr>
            <a:picLocks noChangeAspect="1"/>
          </p:cNvPicPr>
          <p:nvPr/>
        </p:nvPicPr>
        <p:blipFill rotWithShape="1">
          <a:blip r:embed="rId2" cstate="print"/>
          <a:srcRect l="6200" t="5365" r="11656" b="75925"/>
          <a:stretch>
            <a:fillRect/>
          </a:stretch>
        </p:blipFill>
        <p:spPr bwMode="auto">
          <a:xfrm>
            <a:off x="9017390" y="-12354"/>
            <a:ext cx="2730757" cy="986380"/>
          </a:xfrm>
          <a:prstGeom prst="rect">
            <a:avLst/>
          </a:prstGeom>
          <a:noFill/>
          <a:ln w="9525">
            <a:noFill/>
            <a:miter lim="800000"/>
            <a:headEnd/>
            <a:tailEnd/>
          </a:ln>
        </p:spPr>
      </p:pic>
      <p:sp>
        <p:nvSpPr>
          <p:cNvPr id="13" name="TextBox 13"/>
          <p:cNvSpPr txBox="1"/>
          <p:nvPr/>
        </p:nvSpPr>
        <p:spPr>
          <a:xfrm>
            <a:off x="1866578" y="5515655"/>
            <a:ext cx="8458844" cy="532069"/>
          </a:xfrm>
          <a:prstGeom prst="rect">
            <a:avLst/>
          </a:prstGeom>
          <a:noFill/>
        </p:spPr>
        <p:txBody>
          <a:bodyPr wrap="square" rtlCol="0">
            <a:spAutoFit/>
          </a:bodyPr>
          <a:lstStyle/>
          <a:p>
            <a:pPr marL="0" marR="0" lvl="0" indent="0" algn="ctr" defTabSz="914400" rtl="0" eaLnBrk="1" fontAlgn="auto" latinLnBrk="0" hangingPunct="1">
              <a:lnSpc>
                <a:spcPct val="14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990000"/>
                </a:solidFill>
                <a:effectLst/>
                <a:uLnTx/>
                <a:uFillTx/>
                <a:latin typeface="楷体" panose="02010609060101010101" pitchFamily="49" charset="-122"/>
                <a:ea typeface="楷体" panose="02010609060101010101" pitchFamily="49" charset="-122"/>
              </a:rPr>
              <a:t>党委教师工作部</a:t>
            </a:r>
          </a:p>
        </p:txBody>
      </p:sp>
      <p:sp>
        <p:nvSpPr>
          <p:cNvPr id="3" name="矩形 2"/>
          <p:cNvSpPr/>
          <p:nvPr/>
        </p:nvSpPr>
        <p:spPr>
          <a:xfrm>
            <a:off x="488298" y="1487339"/>
            <a:ext cx="6096000" cy="400110"/>
          </a:xfrm>
          <a:prstGeom prst="rect">
            <a:avLst/>
          </a:prstGeom>
        </p:spPr>
        <p:txBody>
          <a:bodyPr>
            <a:spAutoFit/>
          </a:bodyPr>
          <a:lstStyle/>
          <a:p>
            <a:r>
              <a:rPr lang="zh-CN" altLang="en-US" sz="2000" dirty="0">
                <a:solidFill>
                  <a:srgbClr val="990000"/>
                </a:solidFill>
                <a:latin typeface="隶书" panose="02010509060101010101" pitchFamily="49" charset="-122"/>
                <a:ea typeface="隶书" panose="02010509060101010101" pitchFamily="49" charset="-122"/>
              </a:rPr>
              <a:t>以德立身、以德立学、以德施教、以德育德</a:t>
            </a:r>
          </a:p>
        </p:txBody>
      </p:sp>
      <p:sp>
        <p:nvSpPr>
          <p:cNvPr id="2" name="矩形 1"/>
          <p:cNvSpPr/>
          <p:nvPr/>
        </p:nvSpPr>
        <p:spPr>
          <a:xfrm>
            <a:off x="1848684" y="2245349"/>
            <a:ext cx="8494633" cy="2908489"/>
          </a:xfrm>
          <a:prstGeom prst="rect">
            <a:avLst/>
          </a:prstGeom>
          <a:noFill/>
        </p:spPr>
        <p:txBody>
          <a:bodyPr wrap="none" lIns="91440" tIns="45720" rIns="91440" bIns="45720">
            <a:spAutoFit/>
          </a:bodyPr>
          <a:lstStyle/>
          <a:p>
            <a:pPr algn="ctr">
              <a:lnSpc>
                <a:spcPct val="150000"/>
              </a:lnSpc>
            </a:pPr>
            <a:r>
              <a:rPr lang="zh-CN" altLang="en-US" sz="5400" b="1" dirty="0">
                <a:ln w="0"/>
                <a:solidFill>
                  <a:srgbClr val="99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东北大学师德教育学习课件</a:t>
            </a:r>
            <a:endParaRPr lang="en-US" altLang="zh-CN" sz="5400" b="1" dirty="0">
              <a:ln w="0"/>
              <a:solidFill>
                <a:srgbClr val="99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endParaRPr>
          </a:p>
          <a:p>
            <a:pPr algn="ctr">
              <a:lnSpc>
                <a:spcPct val="150000"/>
              </a:lnSpc>
            </a:pPr>
            <a:r>
              <a:rPr lang="zh-CN" altLang="en-US" sz="3200" b="1" dirty="0">
                <a:ln w="0"/>
                <a:solidFill>
                  <a:srgbClr val="99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a:t>
            </a:r>
            <a:r>
              <a:rPr lang="en-US" altLang="zh-CN" sz="3200" b="1" dirty="0">
                <a:ln w="0"/>
                <a:solidFill>
                  <a:srgbClr val="99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2024</a:t>
            </a:r>
            <a:r>
              <a:rPr lang="zh-CN" altLang="en-US" sz="3200" b="1" dirty="0">
                <a:ln w="0"/>
                <a:solidFill>
                  <a:srgbClr val="99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年第二期）</a:t>
            </a:r>
          </a:p>
          <a:p>
            <a:pPr algn="ctr"/>
            <a:endParaRPr lang="zh-CN" altLang="en-US" sz="5400" dirty="0">
              <a:ln w="0"/>
              <a:solidFill>
                <a:srgbClr val="990000"/>
              </a:solidFill>
              <a:effectLst>
                <a:outerShdw blurRad="38100" dist="25400" dir="5400000" algn="ctr" rotWithShape="0">
                  <a:srgbClr val="6E747A">
                    <a:alpha val="43000"/>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a:off x="220118" y="3429000"/>
            <a:ext cx="11634909" cy="0"/>
          </a:xfrm>
          <a:prstGeom prst="line">
            <a:avLst/>
          </a:prstGeom>
          <a:ln w="12700">
            <a:solidFill>
              <a:srgbClr val="990000"/>
            </a:solidFill>
            <a:prstDash val="dash"/>
          </a:ln>
        </p:spPr>
        <p:style>
          <a:lnRef idx="1">
            <a:schemeClr val="accent1"/>
          </a:lnRef>
          <a:fillRef idx="0">
            <a:schemeClr val="accent1"/>
          </a:fillRef>
          <a:effectRef idx="0">
            <a:schemeClr val="accent1"/>
          </a:effectRef>
          <a:fontRef idx="minor">
            <a:schemeClr val="tx1"/>
          </a:fontRef>
        </p:style>
      </p:cxnSp>
      <p:sp>
        <p:nvSpPr>
          <p:cNvPr id="13" name="标题 1"/>
          <p:cNvSpPr txBox="1"/>
          <p:nvPr/>
        </p:nvSpPr>
        <p:spPr>
          <a:xfrm>
            <a:off x="873841" y="26504"/>
            <a:ext cx="9210627" cy="54329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zh-CN" altLang="en-US" sz="3600" dirty="0">
                <a:solidFill>
                  <a:prstClr val="white"/>
                </a:solidFill>
                <a:latin typeface="黑体" panose="02010609060101010101" pitchFamily="49" charset="-122"/>
                <a:ea typeface="黑体" panose="02010609060101010101" pitchFamily="49" charset="-122"/>
              </a:rPr>
              <a:t>警示教育：公开曝光师德违规案例</a:t>
            </a:r>
          </a:p>
        </p:txBody>
      </p:sp>
      <p:sp>
        <p:nvSpPr>
          <p:cNvPr id="2" name="文本框 119"/>
          <p:cNvSpPr txBox="1"/>
          <p:nvPr/>
        </p:nvSpPr>
        <p:spPr>
          <a:xfrm>
            <a:off x="574033" y="758868"/>
            <a:ext cx="8713036" cy="398780"/>
          </a:xfrm>
          <a:prstGeom prst="rect">
            <a:avLst/>
          </a:prstGeom>
          <a:noFill/>
        </p:spPr>
        <p:txBody>
          <a:bodyPr wrap="square" rtlCol="0">
            <a:spAutoFit/>
          </a:bodyPr>
          <a:lstStyle/>
          <a:p>
            <a:pPr marL="342900" indent="-342900">
              <a:buFont typeface="Wingdings" panose="05000000000000000000" pitchFamily="2" charset="2"/>
              <a:buChar char="Ø"/>
            </a:pPr>
            <a:r>
              <a:rPr lang="zh-CN" altLang="en-US" sz="2000" b="1" dirty="0">
                <a:latin typeface="黑体" panose="02010609060101010101" pitchFamily="49" charset="-122"/>
                <a:ea typeface="黑体" panose="02010609060101010101" pitchFamily="49" charset="-122"/>
              </a:rPr>
              <a:t>违规问题：</a:t>
            </a:r>
            <a:r>
              <a:rPr lang="zh-CN" altLang="en-US" sz="2000" b="1" dirty="0">
                <a:solidFill>
                  <a:srgbClr val="C00000"/>
                </a:solidFill>
                <a:latin typeface="黑体" panose="02010609060101010101" pitchFamily="49" charset="-122"/>
                <a:ea typeface="黑体" panose="02010609060101010101" pitchFamily="49" charset="-122"/>
              </a:rPr>
              <a:t>学术不端</a:t>
            </a:r>
          </a:p>
        </p:txBody>
      </p:sp>
      <p:sp>
        <p:nvSpPr>
          <p:cNvPr id="5" name="文本框 4"/>
          <p:cNvSpPr txBox="1"/>
          <p:nvPr/>
        </p:nvSpPr>
        <p:spPr>
          <a:xfrm>
            <a:off x="574033" y="1179472"/>
            <a:ext cx="10927080" cy="2252924"/>
          </a:xfrm>
          <a:prstGeom prst="rect">
            <a:avLst/>
          </a:prstGeom>
          <a:noFill/>
        </p:spPr>
        <p:txBody>
          <a:bodyPr wrap="square">
            <a:spAutoFit/>
          </a:bodyPr>
          <a:lstStyle/>
          <a:p>
            <a:pPr indent="457200" algn="just" fontAlgn="t">
              <a:lnSpc>
                <a:spcPct val="130000"/>
              </a:lnSpc>
            </a:pPr>
            <a:r>
              <a:rPr lang="en-US" altLang="zh-CN" dirty="0">
                <a:solidFill>
                  <a:prstClr val="black"/>
                </a:solidFill>
                <a:latin typeface="楷体" panose="02010609060101010101" pitchFamily="49" charset="-122"/>
                <a:ea typeface="楷体" panose="02010609060101010101" pitchFamily="49" charset="-122"/>
              </a:rPr>
              <a:t>2021</a:t>
            </a:r>
            <a:r>
              <a:rPr lang="zh-CN" altLang="en-US" dirty="0">
                <a:solidFill>
                  <a:prstClr val="black"/>
                </a:solidFill>
                <a:latin typeface="楷体" panose="02010609060101010101" pitchFamily="49" charset="-122"/>
                <a:ea typeface="楷体" panose="02010609060101010101" pitchFamily="49" charset="-122"/>
              </a:rPr>
              <a:t>年</a:t>
            </a:r>
            <a:r>
              <a:rPr lang="en-US" altLang="zh-CN" dirty="0">
                <a:solidFill>
                  <a:prstClr val="black"/>
                </a:solidFill>
                <a:latin typeface="楷体" panose="02010609060101010101" pitchFamily="49" charset="-122"/>
                <a:ea typeface="楷体" panose="02010609060101010101" pitchFamily="49" charset="-122"/>
              </a:rPr>
              <a:t>7</a:t>
            </a:r>
            <a:r>
              <a:rPr lang="zh-CN" altLang="en-US" dirty="0">
                <a:solidFill>
                  <a:prstClr val="black"/>
                </a:solidFill>
                <a:latin typeface="楷体" panose="02010609060101010101" pitchFamily="49" charset="-122"/>
                <a:ea typeface="楷体" panose="02010609060101010101" pitchFamily="49" charset="-122"/>
              </a:rPr>
              <a:t>月，孙倍成在南京大学医学院附属鼓楼医院工作期间，作为项目负责人申报了</a:t>
            </a:r>
            <a:r>
              <a:rPr lang="en-US" altLang="zh-CN" dirty="0">
                <a:solidFill>
                  <a:prstClr val="black"/>
                </a:solidFill>
                <a:latin typeface="楷体" panose="02010609060101010101" pitchFamily="49" charset="-122"/>
                <a:ea typeface="楷体" panose="02010609060101010101" pitchFamily="49" charset="-122"/>
              </a:rPr>
              <a:t>2021</a:t>
            </a:r>
            <a:r>
              <a:rPr lang="zh-CN" altLang="en-US" dirty="0">
                <a:solidFill>
                  <a:prstClr val="black"/>
                </a:solidFill>
                <a:latin typeface="楷体" panose="02010609060101010101" pitchFamily="49" charset="-122"/>
                <a:ea typeface="楷体" panose="02010609060101010101" pitchFamily="49" charset="-122"/>
              </a:rPr>
              <a:t>年国家重点研发计划项目。经查，孙倍成通过打电话、发信息等方式，搜集、分析潜在的评审专家信息并实施请托、“打招呼”，寻求对其申报项目予以关照。其中，自然资源部第三海洋研究所邵宗泽、河南省科学院生物研究所有限责任公司刘仲敏、湖南师范大学杨荣华、西南林业大学刘爱忠作为该项目评审专家，接到请托后未按规定向评审组织方报告，也未主动申请回避。东南大学赵远锦为孙倍成实施请托提供了协助，并在科技部核查有关违规问题过程中，违规联系孙倍成并透漏相关调查情况，妨碍调查核实工作。</a:t>
            </a:r>
            <a:endParaRPr dirty="0">
              <a:solidFill>
                <a:prstClr val="black"/>
              </a:solidFill>
              <a:latin typeface="楷体" panose="02010609060101010101" pitchFamily="49" charset="-122"/>
              <a:ea typeface="楷体" panose="02010609060101010101" pitchFamily="49" charset="-122"/>
            </a:endParaRPr>
          </a:p>
        </p:txBody>
      </p:sp>
      <p:sp>
        <p:nvSpPr>
          <p:cNvPr id="15" name="文本框 119"/>
          <p:cNvSpPr txBox="1"/>
          <p:nvPr/>
        </p:nvSpPr>
        <p:spPr>
          <a:xfrm>
            <a:off x="698332" y="3497432"/>
            <a:ext cx="4097498" cy="400110"/>
          </a:xfrm>
          <a:prstGeom prst="rect">
            <a:avLst/>
          </a:prstGeom>
          <a:noFill/>
        </p:spPr>
        <p:txBody>
          <a:bodyPr wrap="square" rtlCol="0">
            <a:spAutoFit/>
          </a:bodyPr>
          <a:lstStyle>
            <a:defPPr>
              <a:defRPr lang="zh-CN"/>
            </a:defPPr>
            <a:lvl1pPr marL="342900" indent="-342900">
              <a:buFont typeface="Wingdings" panose="05000000000000000000" pitchFamily="2" charset="2"/>
              <a:buChar char="Ø"/>
              <a:defRPr sz="2000" b="1">
                <a:latin typeface="黑体" panose="02010609060101010101" pitchFamily="49" charset="-122"/>
                <a:ea typeface="黑体" panose="02010609060101010101" pitchFamily="49" charset="-122"/>
              </a:defRPr>
            </a:lvl1pPr>
          </a:lstStyle>
          <a:p>
            <a:r>
              <a:rPr lang="zh-CN" altLang="en-US" dirty="0"/>
              <a:t>处理结果</a:t>
            </a:r>
            <a:endParaRPr lang="en-US" altLang="zh-CN" dirty="0"/>
          </a:p>
        </p:txBody>
      </p:sp>
      <p:sp>
        <p:nvSpPr>
          <p:cNvPr id="16" name="灯片编号占位符 131"/>
          <p:cNvSpPr txBox="1"/>
          <p:nvPr/>
        </p:nvSpPr>
        <p:spPr>
          <a:xfrm>
            <a:off x="11417299" y="6578668"/>
            <a:ext cx="650875"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altLang="zh-CN" sz="1200" dirty="0">
                <a:solidFill>
                  <a:prstClr val="white"/>
                </a:solidFill>
                <a:latin typeface="Calibri" panose="020F0502020204030204"/>
                <a:ea typeface="宋体" panose="02010600030101010101" pitchFamily="2" charset="-122"/>
              </a:rPr>
              <a:t>-</a:t>
            </a:r>
            <a:fld id="{D6B02234-A951-478D-B725-4AAC724CF730}" type="slidenum">
              <a:rPr lang="zh-CN" altLang="en-US" sz="1200" smtClean="0">
                <a:solidFill>
                  <a:prstClr val="white"/>
                </a:solidFill>
                <a:latin typeface="Calibri" panose="020F0502020204030204"/>
                <a:ea typeface="宋体" panose="02010600030101010101" pitchFamily="2" charset="-122"/>
              </a:rPr>
              <a:t>10</a:t>
            </a:fld>
            <a:r>
              <a:rPr lang="en-US" altLang="zh-CN" sz="1200" dirty="0">
                <a:solidFill>
                  <a:prstClr val="white"/>
                </a:solidFill>
                <a:latin typeface="Calibri" panose="020F0502020204030204"/>
                <a:ea typeface="宋体" panose="02010600030101010101" pitchFamily="2" charset="-122"/>
              </a:rPr>
              <a:t>-</a:t>
            </a:r>
            <a:endParaRPr lang="zh-CN" altLang="en-US" sz="1200" dirty="0">
              <a:solidFill>
                <a:prstClr val="white"/>
              </a:solidFill>
              <a:latin typeface="Calibri" panose="020F0502020204030204"/>
              <a:ea typeface="宋体" panose="02010600030101010101" pitchFamily="2" charset="-122"/>
            </a:endParaRPr>
          </a:p>
        </p:txBody>
      </p:sp>
      <p:sp>
        <p:nvSpPr>
          <p:cNvPr id="7" name="文本框 6"/>
          <p:cNvSpPr txBox="1"/>
          <p:nvPr/>
        </p:nvSpPr>
        <p:spPr>
          <a:xfrm>
            <a:off x="9048750" y="6524840"/>
            <a:ext cx="2619375" cy="338554"/>
          </a:xfrm>
          <a:prstGeom prst="rect">
            <a:avLst/>
          </a:prstGeom>
          <a:noFill/>
        </p:spPr>
        <p:txBody>
          <a:bodyPr wrap="square" rtlCol="0">
            <a:spAutoFit/>
          </a:bodyPr>
          <a:lstStyle/>
          <a:p>
            <a:r>
              <a:rPr lang="zh-CN" altLang="en-US" sz="1600" dirty="0">
                <a:solidFill>
                  <a:schemeClr val="bg1"/>
                </a:solidFill>
                <a:latin typeface="隶书" panose="02010509060101010101" pitchFamily="49" charset="-122"/>
                <a:ea typeface="隶书" panose="02010509060101010101" pitchFamily="49" charset="-122"/>
              </a:rPr>
              <a:t>以案为鉴，以案明纪</a:t>
            </a:r>
          </a:p>
        </p:txBody>
      </p:sp>
      <p:sp>
        <p:nvSpPr>
          <p:cNvPr id="4" name="矩形: 圆角 15"/>
          <p:cNvSpPr/>
          <p:nvPr/>
        </p:nvSpPr>
        <p:spPr>
          <a:xfrm>
            <a:off x="1130902" y="3963022"/>
            <a:ext cx="4179308" cy="553994"/>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科学技术活动违规行为处理暂行规定</a:t>
            </a:r>
            <a:r>
              <a:rPr lang="en-US" altLang="zh-CN" dirty="0">
                <a:latin typeface="楷体" panose="02010609060101010101" pitchFamily="49" charset="-122"/>
                <a:ea typeface="楷体" panose="02010609060101010101" pitchFamily="49" charset="-122"/>
              </a:rPr>
              <a:t>》</a:t>
            </a:r>
            <a:endParaRPr lang="zh-CN" altLang="en-US" dirty="0">
              <a:latin typeface="楷体" panose="02010609060101010101" pitchFamily="49" charset="-122"/>
              <a:ea typeface="楷体" panose="02010609060101010101" pitchFamily="49" charset="-122"/>
            </a:endParaRPr>
          </a:p>
        </p:txBody>
      </p:sp>
      <p:sp>
        <p:nvSpPr>
          <p:cNvPr id="8" name="文本框 7"/>
          <p:cNvSpPr txBox="1"/>
          <p:nvPr/>
        </p:nvSpPr>
        <p:spPr>
          <a:xfrm>
            <a:off x="694689" y="4708560"/>
            <a:ext cx="10815955" cy="1532727"/>
          </a:xfrm>
          <a:prstGeom prst="rect">
            <a:avLst/>
          </a:prstGeom>
          <a:noFill/>
        </p:spPr>
        <p:txBody>
          <a:bodyPr wrap="square">
            <a:spAutoFit/>
          </a:bodyPr>
          <a:lstStyle/>
          <a:p>
            <a:pPr indent="457200" algn="just" fontAlgn="t">
              <a:lnSpc>
                <a:spcPct val="130000"/>
              </a:lnSpc>
            </a:pPr>
            <a:r>
              <a:rPr lang="zh-CN" altLang="en-US" dirty="0">
                <a:solidFill>
                  <a:prstClr val="black"/>
                </a:solidFill>
                <a:latin typeface="楷体" panose="02010609060101010101" pitchFamily="49" charset="-122"/>
                <a:ea typeface="楷体" panose="02010609060101010101" pitchFamily="49" charset="-122"/>
              </a:rPr>
              <a:t>依据</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科学技术活动违规行为处理暂行规定</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科学技术活动评审工作中请托行为处理规定（试行）</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等，</a:t>
            </a:r>
            <a:r>
              <a:rPr lang="zh-CN" altLang="en-US" b="1" dirty="0">
                <a:solidFill>
                  <a:srgbClr val="C00000"/>
                </a:solidFill>
                <a:latin typeface="楷体" panose="02010609060101010101" pitchFamily="49" charset="-122"/>
                <a:ea typeface="楷体" panose="02010609060101010101" pitchFamily="49" charset="-122"/>
              </a:rPr>
              <a:t>禁止孙倍成</a:t>
            </a:r>
            <a:r>
              <a:rPr lang="en-US" altLang="zh-CN" b="1" dirty="0">
                <a:solidFill>
                  <a:srgbClr val="C00000"/>
                </a:solidFill>
                <a:latin typeface="楷体" panose="02010609060101010101" pitchFamily="49" charset="-122"/>
                <a:ea typeface="楷体" panose="02010609060101010101" pitchFamily="49" charset="-122"/>
              </a:rPr>
              <a:t>7</a:t>
            </a:r>
            <a:r>
              <a:rPr lang="zh-CN" altLang="en-US" b="1" dirty="0">
                <a:solidFill>
                  <a:srgbClr val="C00000"/>
                </a:solidFill>
                <a:latin typeface="楷体" panose="02010609060101010101" pitchFamily="49" charset="-122"/>
                <a:ea typeface="楷体" panose="02010609060101010101" pitchFamily="49" charset="-122"/>
              </a:rPr>
              <a:t>年内承担或参与财政性资金支持的科学技术活动，禁止赵远锦</a:t>
            </a:r>
            <a:r>
              <a:rPr lang="en-US" altLang="zh-CN" b="1" dirty="0">
                <a:solidFill>
                  <a:srgbClr val="C00000"/>
                </a:solidFill>
                <a:latin typeface="楷体" panose="02010609060101010101" pitchFamily="49" charset="-122"/>
                <a:ea typeface="楷体" panose="02010609060101010101" pitchFamily="49" charset="-122"/>
              </a:rPr>
              <a:t>5</a:t>
            </a:r>
            <a:r>
              <a:rPr lang="zh-CN" altLang="en-US" b="1" dirty="0">
                <a:solidFill>
                  <a:srgbClr val="C00000"/>
                </a:solidFill>
                <a:latin typeface="楷体" panose="02010609060101010101" pitchFamily="49" charset="-122"/>
                <a:ea typeface="楷体" panose="02010609060101010101" pitchFamily="49" charset="-122"/>
              </a:rPr>
              <a:t>年内承担或参与财政性资金支持的科学技术活动，禁止邵宗泽、刘仲敏、杨荣华、刘爱忠</a:t>
            </a:r>
            <a:r>
              <a:rPr lang="en-US" altLang="zh-CN" b="1" dirty="0">
                <a:solidFill>
                  <a:srgbClr val="C00000"/>
                </a:solidFill>
                <a:latin typeface="楷体" panose="02010609060101010101" pitchFamily="49" charset="-122"/>
                <a:ea typeface="楷体" panose="02010609060101010101" pitchFamily="49" charset="-122"/>
              </a:rPr>
              <a:t>3</a:t>
            </a:r>
            <a:r>
              <a:rPr lang="zh-CN" altLang="en-US" b="1" dirty="0">
                <a:solidFill>
                  <a:srgbClr val="C00000"/>
                </a:solidFill>
                <a:latin typeface="楷体" panose="02010609060101010101" pitchFamily="49" charset="-122"/>
                <a:ea typeface="楷体" panose="02010609060101010101" pitchFamily="49" charset="-122"/>
              </a:rPr>
              <a:t>年内承担或参与财政性资金支持的科学技术活动，</a:t>
            </a:r>
            <a:r>
              <a:rPr lang="zh-CN" altLang="en-US" dirty="0">
                <a:solidFill>
                  <a:prstClr val="black"/>
                </a:solidFill>
                <a:latin typeface="楷体" panose="02010609060101010101" pitchFamily="49" charset="-122"/>
                <a:ea typeface="楷体" panose="02010609060101010101" pitchFamily="49" charset="-122"/>
              </a:rPr>
              <a:t>上述人员均</a:t>
            </a:r>
            <a:r>
              <a:rPr lang="zh-CN" altLang="en-US" b="1" dirty="0">
                <a:solidFill>
                  <a:srgbClr val="C00000"/>
                </a:solidFill>
                <a:latin typeface="楷体" panose="02010609060101010101" pitchFamily="49" charset="-122"/>
                <a:ea typeface="楷体" panose="02010609060101010101" pitchFamily="49" charset="-122"/>
              </a:rPr>
              <a:t>记入科研诚信严重失信行为数据库</a:t>
            </a:r>
            <a:r>
              <a:rPr lang="zh-CN" altLang="en-US" dirty="0">
                <a:solidFill>
                  <a:prstClr val="black"/>
                </a:solidFill>
                <a:latin typeface="楷体" panose="02010609060101010101" pitchFamily="49" charset="-122"/>
                <a:ea typeface="楷体" panose="02010609060101010101" pitchFamily="49" charset="-122"/>
              </a:rPr>
              <a:t>。</a:t>
            </a:r>
          </a:p>
        </p:txBody>
      </p:sp>
      <p:sp>
        <p:nvSpPr>
          <p:cNvPr id="12" name="文本框 11"/>
          <p:cNvSpPr txBox="1"/>
          <p:nvPr/>
        </p:nvSpPr>
        <p:spPr>
          <a:xfrm>
            <a:off x="6318504" y="6247841"/>
            <a:ext cx="5888750" cy="276999"/>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来源：科技部</a:t>
            </a:r>
            <a:r>
              <a:rPr lang="en-US" altLang="zh-CN" sz="1200" dirty="0">
                <a:latin typeface="微软雅黑" panose="020B0503020204020204" pitchFamily="34" charset="-122"/>
                <a:ea typeface="微软雅黑" panose="020B0503020204020204" pitchFamily="34" charset="-122"/>
              </a:rPr>
              <a:t>https://www.most.gov.cn/kjbgz/202407/t20240719_191338.html</a:t>
            </a:r>
            <a:endParaRPr lang="zh-CN" altLang="en-US" sz="1200" dirty="0">
              <a:latin typeface="微软雅黑" panose="020B0503020204020204" pitchFamily="34" charset="-122"/>
              <a:ea typeface="微软雅黑" panose="020B0503020204020204" pitchFamily="34" charset="-122"/>
            </a:endParaRPr>
          </a:p>
        </p:txBody>
      </p:sp>
      <p:sp>
        <p:nvSpPr>
          <p:cNvPr id="9" name="矩形: 圆角 8">
            <a:extLst>
              <a:ext uri="{FF2B5EF4-FFF2-40B4-BE49-F238E27FC236}">
                <a16:creationId xmlns:a16="http://schemas.microsoft.com/office/drawing/2014/main" id="{E9AADD95-2421-6F05-9453-A7578E2F2BED}"/>
              </a:ext>
            </a:extLst>
          </p:cNvPr>
          <p:cNvSpPr/>
          <p:nvPr/>
        </p:nvSpPr>
        <p:spPr>
          <a:xfrm>
            <a:off x="5779066" y="3976488"/>
            <a:ext cx="5889059" cy="554400"/>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科学技术活动评审工作中请托行为处理规定（试行）</a:t>
            </a:r>
            <a:r>
              <a:rPr lang="zh-CN" altLang="en-US" dirty="0">
                <a:solidFill>
                  <a:prstClr val="black"/>
                </a:solidFill>
                <a:latin typeface="楷体" panose="02010609060101010101" pitchFamily="49" charset="-122"/>
                <a:ea typeface="楷体" panose="02010609060101010101" pitchFamily="49" charset="-122"/>
              </a:rPr>
              <a:t> </a:t>
            </a:r>
            <a:r>
              <a:rPr lang="en-US" altLang="zh-CN" dirty="0">
                <a:latin typeface="楷体" panose="02010609060101010101" pitchFamily="49" charset="-122"/>
                <a:ea typeface="楷体" panose="02010609060101010101" pitchFamily="49" charset="-122"/>
              </a:rPr>
              <a:t>》</a:t>
            </a:r>
            <a:endParaRPr lang="zh-CN" altLang="en-US"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137917330"/>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a:off x="501049" y="3637934"/>
            <a:ext cx="11634909" cy="0"/>
          </a:xfrm>
          <a:prstGeom prst="line">
            <a:avLst/>
          </a:prstGeom>
          <a:ln w="12700">
            <a:solidFill>
              <a:srgbClr val="990000"/>
            </a:solidFill>
            <a:prstDash val="dash"/>
          </a:ln>
        </p:spPr>
        <p:style>
          <a:lnRef idx="1">
            <a:schemeClr val="accent1"/>
          </a:lnRef>
          <a:fillRef idx="0">
            <a:schemeClr val="accent1"/>
          </a:fillRef>
          <a:effectRef idx="0">
            <a:schemeClr val="accent1"/>
          </a:effectRef>
          <a:fontRef idx="minor">
            <a:schemeClr val="tx1"/>
          </a:fontRef>
        </p:style>
      </p:cxnSp>
      <p:sp>
        <p:nvSpPr>
          <p:cNvPr id="13" name="标题 1"/>
          <p:cNvSpPr txBox="1"/>
          <p:nvPr/>
        </p:nvSpPr>
        <p:spPr>
          <a:xfrm>
            <a:off x="873841" y="26504"/>
            <a:ext cx="9210627" cy="54329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zh-CN" altLang="en-US" sz="3600" dirty="0">
                <a:solidFill>
                  <a:prstClr val="white"/>
                </a:solidFill>
                <a:latin typeface="黑体" panose="02010609060101010101" pitchFamily="49" charset="-122"/>
                <a:ea typeface="黑体" panose="02010609060101010101" pitchFamily="49" charset="-122"/>
              </a:rPr>
              <a:t>警示教育：公开曝光师德违规案例</a:t>
            </a:r>
          </a:p>
        </p:txBody>
      </p:sp>
      <p:sp>
        <p:nvSpPr>
          <p:cNvPr id="2" name="文本框 119"/>
          <p:cNvSpPr txBox="1"/>
          <p:nvPr/>
        </p:nvSpPr>
        <p:spPr>
          <a:xfrm>
            <a:off x="574033" y="758868"/>
            <a:ext cx="8713036" cy="398780"/>
          </a:xfrm>
          <a:prstGeom prst="rect">
            <a:avLst/>
          </a:prstGeom>
          <a:noFill/>
        </p:spPr>
        <p:txBody>
          <a:bodyPr wrap="square" rtlCol="0">
            <a:spAutoFit/>
          </a:bodyPr>
          <a:lstStyle/>
          <a:p>
            <a:pPr marL="342900" indent="-342900">
              <a:buFont typeface="Wingdings" panose="05000000000000000000" pitchFamily="2" charset="2"/>
              <a:buChar char="Ø"/>
            </a:pPr>
            <a:r>
              <a:rPr lang="zh-CN" altLang="en-US" sz="2000" b="1" dirty="0">
                <a:latin typeface="黑体" panose="02010609060101010101" pitchFamily="49" charset="-122"/>
                <a:ea typeface="黑体" panose="02010609060101010101" pitchFamily="49" charset="-122"/>
              </a:rPr>
              <a:t>违规问题：</a:t>
            </a:r>
            <a:r>
              <a:rPr lang="zh-CN" altLang="en-US" sz="2000" b="1" dirty="0">
                <a:solidFill>
                  <a:srgbClr val="C00000"/>
                </a:solidFill>
                <a:latin typeface="黑体" panose="02010609060101010101" pitchFamily="49" charset="-122"/>
                <a:ea typeface="黑体" panose="02010609060101010101" pitchFamily="49" charset="-122"/>
              </a:rPr>
              <a:t>学术不端</a:t>
            </a:r>
          </a:p>
        </p:txBody>
      </p:sp>
      <p:sp>
        <p:nvSpPr>
          <p:cNvPr id="5" name="文本框 4"/>
          <p:cNvSpPr txBox="1"/>
          <p:nvPr/>
        </p:nvSpPr>
        <p:spPr>
          <a:xfrm>
            <a:off x="566588" y="1500545"/>
            <a:ext cx="10760775" cy="1532727"/>
          </a:xfrm>
          <a:prstGeom prst="rect">
            <a:avLst/>
          </a:prstGeom>
          <a:noFill/>
        </p:spPr>
        <p:txBody>
          <a:bodyPr wrap="square">
            <a:spAutoFit/>
          </a:bodyPr>
          <a:lstStyle/>
          <a:p>
            <a:pPr indent="457200" algn="just" fontAlgn="t">
              <a:lnSpc>
                <a:spcPct val="130000"/>
              </a:lnSpc>
            </a:pPr>
            <a:r>
              <a:rPr lang="en-US" altLang="zh-CN" dirty="0">
                <a:solidFill>
                  <a:prstClr val="black"/>
                </a:solidFill>
                <a:latin typeface="楷体" panose="02010609060101010101" pitchFamily="49" charset="-122"/>
                <a:ea typeface="楷体" panose="02010609060101010101" pitchFamily="49" charset="-122"/>
              </a:rPr>
              <a:t>2023</a:t>
            </a:r>
            <a:r>
              <a:rPr lang="zh-CN" altLang="en-US" dirty="0">
                <a:solidFill>
                  <a:prstClr val="black"/>
                </a:solidFill>
                <a:latin typeface="楷体" panose="02010609060101010101" pitchFamily="49" charset="-122"/>
                <a:ea typeface="楷体" panose="02010609060101010101" pitchFamily="49" charset="-122"/>
              </a:rPr>
              <a:t>年</a:t>
            </a:r>
            <a:r>
              <a:rPr lang="en-US" altLang="zh-CN" dirty="0">
                <a:solidFill>
                  <a:prstClr val="black"/>
                </a:solidFill>
                <a:latin typeface="楷体" panose="02010609060101010101" pitchFamily="49" charset="-122"/>
                <a:ea typeface="楷体" panose="02010609060101010101" pitchFamily="49" charset="-122"/>
              </a:rPr>
              <a:t>6</a:t>
            </a:r>
            <a:r>
              <a:rPr lang="zh-CN" altLang="en-US" dirty="0">
                <a:solidFill>
                  <a:prstClr val="black"/>
                </a:solidFill>
                <a:latin typeface="楷体" panose="02010609060101010101" pitchFamily="49" charset="-122"/>
                <a:ea typeface="楷体" panose="02010609060101010101" pitchFamily="49" charset="-122"/>
              </a:rPr>
              <a:t>月，中国农业大学赵</a:t>
            </a:r>
            <a:r>
              <a:rPr lang="zh-CN" altLang="en-US" dirty="0" smtClean="0">
                <a:solidFill>
                  <a:prstClr val="black"/>
                </a:solidFill>
                <a:latin typeface="楷体" panose="02010609060101010101" pitchFamily="49" charset="-122"/>
                <a:ea typeface="楷体" panose="02010609060101010101" pitchFamily="49" charset="-122"/>
              </a:rPr>
              <a:t>然、甬</a:t>
            </a:r>
            <a:r>
              <a:rPr lang="zh-CN" altLang="en-US" dirty="0">
                <a:solidFill>
                  <a:prstClr val="black"/>
                </a:solidFill>
                <a:latin typeface="楷体" panose="02010609060101010101" pitchFamily="49" charset="-122"/>
                <a:ea typeface="楷体" panose="02010609060101010101" pitchFamily="49" charset="-122"/>
              </a:rPr>
              <a:t>江实验室张晓</a:t>
            </a:r>
            <a:r>
              <a:rPr lang="zh-CN" altLang="en-US" dirty="0" smtClean="0">
                <a:solidFill>
                  <a:prstClr val="black"/>
                </a:solidFill>
                <a:latin typeface="楷体" panose="02010609060101010101" pitchFamily="49" charset="-122"/>
                <a:ea typeface="楷体" panose="02010609060101010101" pitchFamily="49" charset="-122"/>
              </a:rPr>
              <a:t>晨、中</a:t>
            </a:r>
            <a:r>
              <a:rPr lang="zh-CN" altLang="en-US" dirty="0">
                <a:solidFill>
                  <a:prstClr val="black"/>
                </a:solidFill>
                <a:latin typeface="楷体" panose="02010609060101010101" pitchFamily="49" charset="-122"/>
                <a:ea typeface="楷体" panose="02010609060101010101" pitchFamily="49" charset="-122"/>
              </a:rPr>
              <a:t>国农业科学院兰州兽医研究所陈豪</a:t>
            </a:r>
            <a:r>
              <a:rPr lang="zh-CN" altLang="en-US" dirty="0" smtClean="0">
                <a:solidFill>
                  <a:prstClr val="black"/>
                </a:solidFill>
                <a:latin typeface="楷体" panose="02010609060101010101" pitchFamily="49" charset="-122"/>
                <a:ea typeface="楷体" panose="02010609060101010101" pitchFamily="49" charset="-122"/>
              </a:rPr>
              <a:t>泰，分别作</a:t>
            </a:r>
            <a:r>
              <a:rPr lang="zh-CN" altLang="en-US" dirty="0">
                <a:solidFill>
                  <a:prstClr val="black"/>
                </a:solidFill>
                <a:latin typeface="楷体" panose="02010609060101010101" pitchFamily="49" charset="-122"/>
                <a:ea typeface="楷体" panose="02010609060101010101" pitchFamily="49" charset="-122"/>
              </a:rPr>
              <a:t>为项目负责人申</a:t>
            </a:r>
            <a:r>
              <a:rPr lang="zh-CN" altLang="en-US" dirty="0" smtClean="0">
                <a:solidFill>
                  <a:prstClr val="black"/>
                </a:solidFill>
                <a:latin typeface="楷体" panose="02010609060101010101" pitchFamily="49" charset="-122"/>
                <a:ea typeface="楷体" panose="02010609060101010101" pitchFamily="49" charset="-122"/>
              </a:rPr>
              <a:t>报</a:t>
            </a:r>
            <a:r>
              <a:rPr lang="en-US" altLang="zh-CN" dirty="0" smtClean="0">
                <a:solidFill>
                  <a:prstClr val="black"/>
                </a:solidFill>
                <a:latin typeface="楷体" panose="02010609060101010101" pitchFamily="49" charset="-122"/>
                <a:ea typeface="楷体" panose="02010609060101010101" pitchFamily="49" charset="-122"/>
              </a:rPr>
              <a:t>2023</a:t>
            </a:r>
            <a:r>
              <a:rPr lang="zh-CN" altLang="en-US" dirty="0">
                <a:solidFill>
                  <a:prstClr val="black"/>
                </a:solidFill>
                <a:latin typeface="楷体" panose="02010609060101010101" pitchFamily="49" charset="-122"/>
                <a:ea typeface="楷体" panose="02010609060101010101" pitchFamily="49" charset="-122"/>
              </a:rPr>
              <a:t>年国家重点研发计划项目。经查</a:t>
            </a:r>
            <a:r>
              <a:rPr lang="zh-CN" altLang="en-US" dirty="0" smtClean="0">
                <a:solidFill>
                  <a:prstClr val="black"/>
                </a:solidFill>
                <a:latin typeface="楷体" panose="02010609060101010101" pitchFamily="49" charset="-122"/>
                <a:ea typeface="楷体" panose="02010609060101010101" pitchFamily="49" charset="-122"/>
              </a:rPr>
              <a:t>，</a:t>
            </a:r>
            <a:r>
              <a:rPr lang="en-US" altLang="zh-CN" dirty="0" smtClean="0">
                <a:solidFill>
                  <a:prstClr val="black"/>
                </a:solidFill>
                <a:latin typeface="楷体" panose="02010609060101010101" pitchFamily="49" charset="-122"/>
                <a:ea typeface="楷体" panose="02010609060101010101" pitchFamily="49" charset="-122"/>
              </a:rPr>
              <a:t>3</a:t>
            </a:r>
            <a:r>
              <a:rPr lang="zh-CN" altLang="en-US" dirty="0" smtClean="0">
                <a:solidFill>
                  <a:prstClr val="black"/>
                </a:solidFill>
                <a:latin typeface="楷体" panose="02010609060101010101" pitchFamily="49" charset="-122"/>
                <a:ea typeface="楷体" panose="02010609060101010101" pitchFamily="49" charset="-122"/>
              </a:rPr>
              <a:t>人的申</a:t>
            </a:r>
            <a:r>
              <a:rPr lang="zh-CN" altLang="en-US" dirty="0">
                <a:solidFill>
                  <a:prstClr val="black"/>
                </a:solidFill>
                <a:latin typeface="楷体" panose="02010609060101010101" pitchFamily="49" charset="-122"/>
                <a:ea typeface="楷体" panose="02010609060101010101" pitchFamily="49" charset="-122"/>
              </a:rPr>
              <a:t>报书在主要指标、研究内容、研究方法和主要创新点等方面抄袭了其他已立项项目内容。</a:t>
            </a:r>
            <a:endParaRPr lang="en-US" altLang="zh-CN" dirty="0">
              <a:solidFill>
                <a:prstClr val="black"/>
              </a:solidFill>
              <a:latin typeface="楷体" panose="02010609060101010101" pitchFamily="49" charset="-122"/>
              <a:ea typeface="楷体" panose="02010609060101010101" pitchFamily="49" charset="-122"/>
            </a:endParaRPr>
          </a:p>
          <a:p>
            <a:pPr indent="457200" algn="just" fontAlgn="t">
              <a:lnSpc>
                <a:spcPct val="130000"/>
              </a:lnSpc>
            </a:pPr>
            <a:r>
              <a:rPr lang="zh-CN" altLang="en-US" dirty="0" smtClean="0">
                <a:solidFill>
                  <a:prstClr val="black"/>
                </a:solidFill>
                <a:latin typeface="楷体" panose="02010609060101010101" pitchFamily="49" charset="-122"/>
                <a:ea typeface="楷体" panose="02010609060101010101" pitchFamily="49" charset="-122"/>
              </a:rPr>
              <a:t>科</a:t>
            </a:r>
            <a:r>
              <a:rPr lang="zh-CN" altLang="en-US" dirty="0">
                <a:solidFill>
                  <a:prstClr val="black"/>
                </a:solidFill>
                <a:latin typeface="楷体" panose="02010609060101010101" pitchFamily="49" charset="-122"/>
                <a:ea typeface="楷体" panose="02010609060101010101" pitchFamily="49" charset="-122"/>
              </a:rPr>
              <a:t>技部已依规终止了以上项目评审程序，以上项目未获资助。 </a:t>
            </a:r>
            <a:endParaRPr dirty="0">
              <a:solidFill>
                <a:prstClr val="black"/>
              </a:solidFill>
              <a:latin typeface="楷体" panose="02010609060101010101" pitchFamily="49" charset="-122"/>
              <a:ea typeface="楷体" panose="02010609060101010101" pitchFamily="49" charset="-122"/>
            </a:endParaRPr>
          </a:p>
        </p:txBody>
      </p:sp>
      <p:sp>
        <p:nvSpPr>
          <p:cNvPr id="15" name="文本框 119"/>
          <p:cNvSpPr txBox="1"/>
          <p:nvPr/>
        </p:nvSpPr>
        <p:spPr>
          <a:xfrm>
            <a:off x="566588" y="3703922"/>
            <a:ext cx="4097498" cy="400110"/>
          </a:xfrm>
          <a:prstGeom prst="rect">
            <a:avLst/>
          </a:prstGeom>
          <a:noFill/>
        </p:spPr>
        <p:txBody>
          <a:bodyPr wrap="square" rtlCol="0">
            <a:spAutoFit/>
          </a:bodyPr>
          <a:lstStyle>
            <a:defPPr>
              <a:defRPr lang="zh-CN"/>
            </a:defPPr>
            <a:lvl1pPr marL="342900" indent="-342900">
              <a:buFont typeface="Wingdings" panose="05000000000000000000" pitchFamily="2" charset="2"/>
              <a:buChar char="Ø"/>
              <a:defRPr sz="2000" b="1">
                <a:latin typeface="黑体" panose="02010609060101010101" pitchFamily="49" charset="-122"/>
                <a:ea typeface="黑体" panose="02010609060101010101" pitchFamily="49" charset="-122"/>
              </a:defRPr>
            </a:lvl1pPr>
          </a:lstStyle>
          <a:p>
            <a:r>
              <a:rPr lang="zh-CN" altLang="en-US" dirty="0"/>
              <a:t>处理结果</a:t>
            </a:r>
            <a:endParaRPr lang="en-US" altLang="zh-CN" dirty="0"/>
          </a:p>
        </p:txBody>
      </p:sp>
      <p:sp>
        <p:nvSpPr>
          <p:cNvPr id="16" name="灯片编号占位符 131"/>
          <p:cNvSpPr txBox="1"/>
          <p:nvPr/>
        </p:nvSpPr>
        <p:spPr>
          <a:xfrm>
            <a:off x="11417299" y="6578668"/>
            <a:ext cx="650875"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altLang="zh-CN" sz="1200" dirty="0">
                <a:solidFill>
                  <a:prstClr val="white"/>
                </a:solidFill>
                <a:latin typeface="Calibri" panose="020F0502020204030204"/>
                <a:ea typeface="宋体" panose="02010600030101010101" pitchFamily="2" charset="-122"/>
              </a:rPr>
              <a:t>-</a:t>
            </a:r>
            <a:fld id="{D6B02234-A951-478D-B725-4AAC724CF730}" type="slidenum">
              <a:rPr lang="zh-CN" altLang="en-US" sz="1200" smtClean="0">
                <a:solidFill>
                  <a:prstClr val="white"/>
                </a:solidFill>
                <a:latin typeface="Calibri" panose="020F0502020204030204"/>
                <a:ea typeface="宋体" panose="02010600030101010101" pitchFamily="2" charset="-122"/>
              </a:rPr>
              <a:t>11</a:t>
            </a:fld>
            <a:r>
              <a:rPr lang="en-US" altLang="zh-CN" sz="1200" dirty="0">
                <a:solidFill>
                  <a:prstClr val="white"/>
                </a:solidFill>
                <a:latin typeface="Calibri" panose="020F0502020204030204"/>
                <a:ea typeface="宋体" panose="02010600030101010101" pitchFamily="2" charset="-122"/>
              </a:rPr>
              <a:t>-</a:t>
            </a:r>
            <a:endParaRPr lang="zh-CN" altLang="en-US" sz="1200" dirty="0">
              <a:solidFill>
                <a:prstClr val="white"/>
              </a:solidFill>
              <a:latin typeface="Calibri" panose="020F0502020204030204"/>
              <a:ea typeface="宋体" panose="02010600030101010101" pitchFamily="2" charset="-122"/>
            </a:endParaRPr>
          </a:p>
        </p:txBody>
      </p:sp>
      <p:sp>
        <p:nvSpPr>
          <p:cNvPr id="7" name="文本框 6"/>
          <p:cNvSpPr txBox="1"/>
          <p:nvPr/>
        </p:nvSpPr>
        <p:spPr>
          <a:xfrm>
            <a:off x="9048750" y="6524840"/>
            <a:ext cx="2619375" cy="338554"/>
          </a:xfrm>
          <a:prstGeom prst="rect">
            <a:avLst/>
          </a:prstGeom>
          <a:noFill/>
        </p:spPr>
        <p:txBody>
          <a:bodyPr wrap="square" rtlCol="0">
            <a:spAutoFit/>
          </a:bodyPr>
          <a:lstStyle/>
          <a:p>
            <a:r>
              <a:rPr lang="zh-CN" altLang="en-US" sz="1600" dirty="0">
                <a:solidFill>
                  <a:schemeClr val="bg1"/>
                </a:solidFill>
                <a:latin typeface="隶书" panose="02010509060101010101" pitchFamily="49" charset="-122"/>
                <a:ea typeface="隶书" panose="02010509060101010101" pitchFamily="49" charset="-122"/>
              </a:rPr>
              <a:t>以案为鉴，以案明纪</a:t>
            </a:r>
          </a:p>
        </p:txBody>
      </p:sp>
      <p:sp>
        <p:nvSpPr>
          <p:cNvPr id="4" name="矩形: 圆角 15"/>
          <p:cNvSpPr/>
          <p:nvPr/>
        </p:nvSpPr>
        <p:spPr>
          <a:xfrm>
            <a:off x="1082264" y="4195945"/>
            <a:ext cx="4179308" cy="553994"/>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科学技术活动违规行为处理暂行规定</a:t>
            </a:r>
            <a:r>
              <a:rPr lang="en-US" altLang="zh-CN" dirty="0">
                <a:latin typeface="楷体" panose="02010609060101010101" pitchFamily="49" charset="-122"/>
                <a:ea typeface="楷体" panose="02010609060101010101" pitchFamily="49" charset="-122"/>
              </a:rPr>
              <a:t>》</a:t>
            </a:r>
            <a:endParaRPr lang="zh-CN" altLang="en-US" dirty="0">
              <a:latin typeface="楷体" panose="02010609060101010101" pitchFamily="49" charset="-122"/>
              <a:ea typeface="楷体" panose="02010609060101010101" pitchFamily="49" charset="-122"/>
            </a:endParaRPr>
          </a:p>
        </p:txBody>
      </p:sp>
      <p:sp>
        <p:nvSpPr>
          <p:cNvPr id="8" name="文本框 7"/>
          <p:cNvSpPr txBox="1"/>
          <p:nvPr/>
        </p:nvSpPr>
        <p:spPr>
          <a:xfrm>
            <a:off x="688022" y="4979234"/>
            <a:ext cx="10815955" cy="1449628"/>
          </a:xfrm>
          <a:prstGeom prst="rect">
            <a:avLst/>
          </a:prstGeom>
          <a:noFill/>
        </p:spPr>
        <p:txBody>
          <a:bodyPr wrap="square">
            <a:spAutoFit/>
          </a:bodyPr>
          <a:lstStyle/>
          <a:p>
            <a:pPr indent="457200" algn="just" fontAlgn="t">
              <a:lnSpc>
                <a:spcPct val="130000"/>
              </a:lnSpc>
            </a:pPr>
            <a:r>
              <a:rPr lang="zh-CN" altLang="en-US" dirty="0">
                <a:solidFill>
                  <a:prstClr val="black"/>
                </a:solidFill>
                <a:latin typeface="楷体" panose="02010609060101010101" pitchFamily="49" charset="-122"/>
                <a:ea typeface="楷体" panose="02010609060101010101" pitchFamily="49" charset="-122"/>
              </a:rPr>
              <a:t>赵然、张晓晨、陈豪泰三人的行为违反了国家科技计划项目申报要求和科研诚信相关规定。依据</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科学技术活动违规行为处理暂行规定</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科研失信行为调查处理规则</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等，</a:t>
            </a:r>
            <a:r>
              <a:rPr lang="zh-CN" altLang="en-US" b="1" dirty="0">
                <a:solidFill>
                  <a:srgbClr val="C00000"/>
                </a:solidFill>
                <a:latin typeface="楷体" panose="02010609060101010101" pitchFamily="49" charset="-122"/>
                <a:ea typeface="楷体" panose="02010609060101010101" pitchFamily="49" charset="-122"/>
              </a:rPr>
              <a:t>禁止赵然、张晓晨、陈豪泰</a:t>
            </a:r>
            <a:r>
              <a:rPr lang="en-US" altLang="zh-CN" b="1" dirty="0">
                <a:solidFill>
                  <a:srgbClr val="C00000"/>
                </a:solidFill>
                <a:latin typeface="楷体" panose="02010609060101010101" pitchFamily="49" charset="-122"/>
                <a:ea typeface="楷体" panose="02010609060101010101" pitchFamily="49" charset="-122"/>
              </a:rPr>
              <a:t>3</a:t>
            </a:r>
            <a:r>
              <a:rPr lang="zh-CN" altLang="en-US" b="1" dirty="0">
                <a:solidFill>
                  <a:srgbClr val="C00000"/>
                </a:solidFill>
                <a:latin typeface="楷体" panose="02010609060101010101" pitchFamily="49" charset="-122"/>
                <a:ea typeface="楷体" panose="02010609060101010101" pitchFamily="49" charset="-122"/>
              </a:rPr>
              <a:t>年内承担或参与财政性资金支持的科学技术活动并记入科研诚信严重失信行为数据库。</a:t>
            </a:r>
          </a:p>
          <a:p>
            <a:pPr algn="l"/>
            <a:r>
              <a:rPr lang="zh-CN" altLang="en-US" b="0" i="0" dirty="0">
                <a:solidFill>
                  <a:srgbClr val="2A2A2A"/>
                </a:solidFill>
                <a:effectLst/>
                <a:latin typeface="Microsoft YaHei" panose="020B0503020204020204" pitchFamily="34" charset="-122"/>
                <a:ea typeface="Microsoft YaHei" panose="020B0503020204020204" pitchFamily="34" charset="-122"/>
              </a:rPr>
              <a:t>　</a:t>
            </a:r>
            <a:r>
              <a:rPr lang="zh-CN" altLang="en-US" b="1" i="0" dirty="0">
                <a:solidFill>
                  <a:srgbClr val="2A2A2A"/>
                </a:solidFill>
                <a:effectLst/>
                <a:latin typeface="Microsoft YaHei" panose="020B0503020204020204" pitchFamily="34" charset="-122"/>
                <a:ea typeface="Microsoft YaHei" panose="020B0503020204020204" pitchFamily="34" charset="-122"/>
              </a:rPr>
              <a:t>　</a:t>
            </a:r>
            <a:endParaRPr lang="zh-CN" altLang="en-US" b="0" i="0" dirty="0">
              <a:solidFill>
                <a:srgbClr val="2A2A2A"/>
              </a:solidFill>
              <a:effectLst/>
              <a:latin typeface="Microsoft YaHei" panose="020B0503020204020204" pitchFamily="34" charset="-122"/>
              <a:ea typeface="Microsoft YaHei" panose="020B0503020204020204" pitchFamily="34" charset="-122"/>
            </a:endParaRPr>
          </a:p>
        </p:txBody>
      </p:sp>
      <p:sp>
        <p:nvSpPr>
          <p:cNvPr id="12" name="文本框 11"/>
          <p:cNvSpPr txBox="1"/>
          <p:nvPr/>
        </p:nvSpPr>
        <p:spPr>
          <a:xfrm>
            <a:off x="6318504" y="6247841"/>
            <a:ext cx="5888750" cy="276999"/>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来源：科技部</a:t>
            </a:r>
            <a:r>
              <a:rPr lang="en-US" altLang="zh-CN" sz="1200" dirty="0">
                <a:latin typeface="微软雅黑" panose="020B0503020204020204" pitchFamily="34" charset="-122"/>
                <a:ea typeface="微软雅黑" panose="020B0503020204020204" pitchFamily="34" charset="-122"/>
              </a:rPr>
              <a:t>https://www.most.gov.cn/kjbgz/202407/t20240719_191339.html</a:t>
            </a:r>
            <a:endParaRPr lang="zh-CN" altLang="en-US" sz="1200" dirty="0">
              <a:latin typeface="微软雅黑" panose="020B0503020204020204" pitchFamily="34" charset="-122"/>
              <a:ea typeface="微软雅黑" panose="020B0503020204020204" pitchFamily="34" charset="-122"/>
            </a:endParaRPr>
          </a:p>
        </p:txBody>
      </p:sp>
      <p:sp>
        <p:nvSpPr>
          <p:cNvPr id="9" name="矩形: 圆角 8">
            <a:extLst>
              <a:ext uri="{FF2B5EF4-FFF2-40B4-BE49-F238E27FC236}">
                <a16:creationId xmlns:a16="http://schemas.microsoft.com/office/drawing/2014/main" id="{E9AADD95-2421-6F05-9453-A7578E2F2BED}"/>
              </a:ext>
            </a:extLst>
          </p:cNvPr>
          <p:cNvSpPr/>
          <p:nvPr/>
        </p:nvSpPr>
        <p:spPr>
          <a:xfrm>
            <a:off x="6318503" y="4195539"/>
            <a:ext cx="3214789" cy="554400"/>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科研失信行为调查处理规则</a:t>
            </a:r>
            <a:r>
              <a:rPr lang="en-US" altLang="zh-CN" dirty="0">
                <a:latin typeface="楷体" panose="02010609060101010101" pitchFamily="49" charset="-122"/>
                <a:ea typeface="楷体" panose="02010609060101010101" pitchFamily="49" charset="-122"/>
              </a:rPr>
              <a:t>》</a:t>
            </a:r>
            <a:endParaRPr lang="zh-CN" altLang="en-US"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3511010069"/>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a:off x="287690" y="2751259"/>
            <a:ext cx="11634909" cy="0"/>
          </a:xfrm>
          <a:prstGeom prst="line">
            <a:avLst/>
          </a:prstGeom>
          <a:ln w="12700">
            <a:solidFill>
              <a:srgbClr val="990000"/>
            </a:solidFill>
            <a:prstDash val="dash"/>
          </a:ln>
        </p:spPr>
        <p:style>
          <a:lnRef idx="1">
            <a:schemeClr val="accent1"/>
          </a:lnRef>
          <a:fillRef idx="0">
            <a:schemeClr val="accent1"/>
          </a:fillRef>
          <a:effectRef idx="0">
            <a:schemeClr val="accent1"/>
          </a:effectRef>
          <a:fontRef idx="minor">
            <a:schemeClr val="tx1"/>
          </a:fontRef>
        </p:style>
      </p:cxnSp>
      <p:sp>
        <p:nvSpPr>
          <p:cNvPr id="13" name="标题 1"/>
          <p:cNvSpPr txBox="1"/>
          <p:nvPr/>
        </p:nvSpPr>
        <p:spPr>
          <a:xfrm>
            <a:off x="873841" y="26504"/>
            <a:ext cx="9210627" cy="54329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zh-CN" altLang="en-US" sz="3600" dirty="0">
                <a:solidFill>
                  <a:prstClr val="white"/>
                </a:solidFill>
                <a:latin typeface="黑体" panose="02010609060101010101" pitchFamily="49" charset="-122"/>
                <a:ea typeface="黑体" panose="02010609060101010101" pitchFamily="49" charset="-122"/>
              </a:rPr>
              <a:t>警示教育：公开曝光师德违规案例</a:t>
            </a:r>
          </a:p>
        </p:txBody>
      </p:sp>
      <p:sp>
        <p:nvSpPr>
          <p:cNvPr id="2" name="文本框 119"/>
          <p:cNvSpPr txBox="1"/>
          <p:nvPr/>
        </p:nvSpPr>
        <p:spPr>
          <a:xfrm>
            <a:off x="583364" y="875143"/>
            <a:ext cx="8713036" cy="398780"/>
          </a:xfrm>
          <a:prstGeom prst="rect">
            <a:avLst/>
          </a:prstGeom>
          <a:noFill/>
        </p:spPr>
        <p:txBody>
          <a:bodyPr wrap="square" rtlCol="0">
            <a:spAutoFit/>
          </a:bodyPr>
          <a:lstStyle/>
          <a:p>
            <a:pPr marL="342900" indent="-342900">
              <a:buFont typeface="Wingdings" panose="05000000000000000000" pitchFamily="2" charset="2"/>
              <a:buChar char="Ø"/>
            </a:pPr>
            <a:r>
              <a:rPr lang="zh-CN" altLang="en-US" sz="2000" b="1" dirty="0">
                <a:latin typeface="黑体" panose="02010609060101010101" pitchFamily="49" charset="-122"/>
                <a:ea typeface="黑体" panose="02010609060101010101" pitchFamily="49" charset="-122"/>
              </a:rPr>
              <a:t>违规问题：</a:t>
            </a:r>
            <a:r>
              <a:rPr lang="zh-CN" altLang="en-US" sz="2000" b="1" dirty="0">
                <a:solidFill>
                  <a:srgbClr val="C00000"/>
                </a:solidFill>
                <a:latin typeface="黑体" panose="02010609060101010101" pitchFamily="49" charset="-122"/>
                <a:ea typeface="黑体" panose="02010609060101010101" pitchFamily="49" charset="-122"/>
              </a:rPr>
              <a:t>性骚扰学生</a:t>
            </a:r>
          </a:p>
        </p:txBody>
      </p:sp>
      <p:sp>
        <p:nvSpPr>
          <p:cNvPr id="5" name="文本框 4"/>
          <p:cNvSpPr txBox="1"/>
          <p:nvPr/>
        </p:nvSpPr>
        <p:spPr>
          <a:xfrm>
            <a:off x="583565" y="1641221"/>
            <a:ext cx="10927080" cy="452432"/>
          </a:xfrm>
          <a:prstGeom prst="rect">
            <a:avLst/>
          </a:prstGeom>
          <a:noFill/>
        </p:spPr>
        <p:txBody>
          <a:bodyPr wrap="square">
            <a:spAutoFit/>
          </a:bodyPr>
          <a:lstStyle/>
          <a:p>
            <a:pPr indent="457200" algn="just" fontAlgn="t">
              <a:lnSpc>
                <a:spcPct val="130000"/>
              </a:lnSpc>
            </a:pPr>
            <a:r>
              <a:rPr lang="en-US" altLang="zh-CN" dirty="0">
                <a:solidFill>
                  <a:prstClr val="black"/>
                </a:solidFill>
                <a:latin typeface="楷体" panose="02010609060101010101" pitchFamily="49" charset="-122"/>
                <a:ea typeface="楷体" panose="02010609060101010101" pitchFamily="49" charset="-122"/>
              </a:rPr>
              <a:t>2024</a:t>
            </a:r>
            <a:r>
              <a:rPr lang="zh-CN" altLang="en-US" dirty="0">
                <a:solidFill>
                  <a:prstClr val="black"/>
                </a:solidFill>
                <a:latin typeface="楷体" panose="02010609060101010101" pitchFamily="49" charset="-122"/>
                <a:ea typeface="楷体" panose="02010609060101010101" pitchFamily="49" charset="-122"/>
              </a:rPr>
              <a:t>年</a:t>
            </a:r>
            <a:r>
              <a:rPr lang="en-US" altLang="zh-CN" dirty="0">
                <a:solidFill>
                  <a:prstClr val="black"/>
                </a:solidFill>
                <a:latin typeface="楷体" panose="02010609060101010101" pitchFamily="49" charset="-122"/>
                <a:ea typeface="楷体" panose="02010609060101010101" pitchFamily="49" charset="-122"/>
              </a:rPr>
              <a:t>7</a:t>
            </a:r>
            <a:r>
              <a:rPr lang="zh-CN" altLang="en-US" dirty="0">
                <a:solidFill>
                  <a:prstClr val="black"/>
                </a:solidFill>
                <a:latin typeface="楷体" panose="02010609060101010101" pitchFamily="49" charset="-122"/>
                <a:ea typeface="楷体" panose="02010609060101010101" pitchFamily="49" charset="-122"/>
              </a:rPr>
              <a:t>月</a:t>
            </a:r>
            <a:r>
              <a:rPr lang="en-US" altLang="zh-CN" dirty="0">
                <a:solidFill>
                  <a:prstClr val="black"/>
                </a:solidFill>
                <a:latin typeface="楷体" panose="02010609060101010101" pitchFamily="49" charset="-122"/>
                <a:ea typeface="楷体" panose="02010609060101010101" pitchFamily="49" charset="-122"/>
              </a:rPr>
              <a:t>21</a:t>
            </a:r>
            <a:r>
              <a:rPr lang="zh-CN" altLang="en-US" dirty="0">
                <a:solidFill>
                  <a:prstClr val="black"/>
                </a:solidFill>
                <a:latin typeface="楷体" panose="02010609060101010101" pitchFamily="49" charset="-122"/>
                <a:ea typeface="楷体" panose="02010609060101010101" pitchFamily="49" charset="-122"/>
              </a:rPr>
              <a:t>日晚，中国人民大学一研究生在微博上发布视频，实名举报其导师王某某对其性骚扰。</a:t>
            </a:r>
            <a:endParaRPr dirty="0">
              <a:solidFill>
                <a:prstClr val="black"/>
              </a:solidFill>
              <a:latin typeface="楷体" panose="02010609060101010101" pitchFamily="49" charset="-122"/>
              <a:ea typeface="楷体" panose="02010609060101010101" pitchFamily="49" charset="-122"/>
            </a:endParaRPr>
          </a:p>
        </p:txBody>
      </p:sp>
      <p:sp>
        <p:nvSpPr>
          <p:cNvPr id="15" name="文本框 119"/>
          <p:cNvSpPr txBox="1"/>
          <p:nvPr/>
        </p:nvSpPr>
        <p:spPr>
          <a:xfrm>
            <a:off x="574033" y="3105473"/>
            <a:ext cx="4097498" cy="400110"/>
          </a:xfrm>
          <a:prstGeom prst="rect">
            <a:avLst/>
          </a:prstGeom>
          <a:noFill/>
        </p:spPr>
        <p:txBody>
          <a:bodyPr wrap="square" rtlCol="0">
            <a:spAutoFit/>
          </a:bodyPr>
          <a:lstStyle>
            <a:defPPr>
              <a:defRPr lang="zh-CN"/>
            </a:defPPr>
            <a:lvl1pPr marL="342900" indent="-342900">
              <a:buFont typeface="Wingdings" panose="05000000000000000000" pitchFamily="2" charset="2"/>
              <a:buChar char="Ø"/>
              <a:defRPr sz="2000" b="1">
                <a:latin typeface="黑体" panose="02010609060101010101" pitchFamily="49" charset="-122"/>
                <a:ea typeface="黑体" panose="02010609060101010101" pitchFamily="49" charset="-122"/>
              </a:defRPr>
            </a:lvl1pPr>
          </a:lstStyle>
          <a:p>
            <a:r>
              <a:rPr lang="zh-CN" altLang="en-US" dirty="0"/>
              <a:t>处理结果</a:t>
            </a:r>
            <a:endParaRPr lang="en-US" altLang="zh-CN" dirty="0"/>
          </a:p>
        </p:txBody>
      </p:sp>
      <p:sp>
        <p:nvSpPr>
          <p:cNvPr id="16" name="灯片编号占位符 131"/>
          <p:cNvSpPr txBox="1"/>
          <p:nvPr/>
        </p:nvSpPr>
        <p:spPr>
          <a:xfrm>
            <a:off x="11417299" y="6578668"/>
            <a:ext cx="650875"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altLang="zh-CN" sz="1200" dirty="0">
                <a:solidFill>
                  <a:prstClr val="white"/>
                </a:solidFill>
                <a:latin typeface="Calibri" panose="020F0502020204030204"/>
                <a:ea typeface="宋体" panose="02010600030101010101" pitchFamily="2" charset="-122"/>
              </a:rPr>
              <a:t>-</a:t>
            </a:r>
            <a:fld id="{D6B02234-A951-478D-B725-4AAC724CF730}" type="slidenum">
              <a:rPr lang="zh-CN" altLang="en-US" sz="1200" smtClean="0">
                <a:solidFill>
                  <a:prstClr val="white"/>
                </a:solidFill>
                <a:latin typeface="Calibri" panose="020F0502020204030204"/>
                <a:ea typeface="宋体" panose="02010600030101010101" pitchFamily="2" charset="-122"/>
              </a:rPr>
              <a:t>12</a:t>
            </a:fld>
            <a:r>
              <a:rPr lang="en-US" altLang="zh-CN" sz="1200" dirty="0">
                <a:solidFill>
                  <a:prstClr val="white"/>
                </a:solidFill>
                <a:latin typeface="Calibri" panose="020F0502020204030204"/>
                <a:ea typeface="宋体" panose="02010600030101010101" pitchFamily="2" charset="-122"/>
              </a:rPr>
              <a:t>-</a:t>
            </a:r>
            <a:endParaRPr lang="zh-CN" altLang="en-US" sz="1200" dirty="0">
              <a:solidFill>
                <a:prstClr val="white"/>
              </a:solidFill>
              <a:latin typeface="Calibri" panose="020F0502020204030204"/>
              <a:ea typeface="宋体" panose="02010600030101010101" pitchFamily="2" charset="-122"/>
            </a:endParaRPr>
          </a:p>
        </p:txBody>
      </p:sp>
      <p:sp>
        <p:nvSpPr>
          <p:cNvPr id="7" name="文本框 6"/>
          <p:cNvSpPr txBox="1"/>
          <p:nvPr/>
        </p:nvSpPr>
        <p:spPr>
          <a:xfrm>
            <a:off x="9048750" y="6524840"/>
            <a:ext cx="2619375" cy="338554"/>
          </a:xfrm>
          <a:prstGeom prst="rect">
            <a:avLst/>
          </a:prstGeom>
          <a:noFill/>
        </p:spPr>
        <p:txBody>
          <a:bodyPr wrap="square" rtlCol="0">
            <a:spAutoFit/>
          </a:bodyPr>
          <a:lstStyle/>
          <a:p>
            <a:r>
              <a:rPr lang="zh-CN" altLang="en-US" sz="1600" dirty="0">
                <a:solidFill>
                  <a:schemeClr val="bg1"/>
                </a:solidFill>
                <a:latin typeface="隶书" panose="02010509060101010101" pitchFamily="49" charset="-122"/>
                <a:ea typeface="隶书" panose="02010509060101010101" pitchFamily="49" charset="-122"/>
              </a:rPr>
              <a:t>以案为鉴，以案明纪</a:t>
            </a:r>
          </a:p>
        </p:txBody>
      </p:sp>
      <p:sp>
        <p:nvSpPr>
          <p:cNvPr id="8" name="文本框 7"/>
          <p:cNvSpPr txBox="1"/>
          <p:nvPr/>
        </p:nvSpPr>
        <p:spPr>
          <a:xfrm>
            <a:off x="695325" y="4542536"/>
            <a:ext cx="10815955" cy="1172629"/>
          </a:xfrm>
          <a:prstGeom prst="rect">
            <a:avLst/>
          </a:prstGeom>
          <a:noFill/>
        </p:spPr>
        <p:txBody>
          <a:bodyPr wrap="square">
            <a:spAutoFit/>
          </a:bodyPr>
          <a:lstStyle/>
          <a:p>
            <a:pPr indent="457200" algn="just" fontAlgn="t">
              <a:lnSpc>
                <a:spcPct val="130000"/>
              </a:lnSpc>
            </a:pPr>
            <a:r>
              <a:rPr lang="zh-CN" altLang="en-US" dirty="0">
                <a:solidFill>
                  <a:prstClr val="black"/>
                </a:solidFill>
                <a:latin typeface="楷体" panose="02010609060101010101" pitchFamily="49" charset="-122"/>
                <a:ea typeface="楷体" panose="02010609060101010101" pitchFamily="49" charset="-122"/>
              </a:rPr>
              <a:t>给予王某某</a:t>
            </a:r>
            <a:r>
              <a:rPr lang="zh-CN" altLang="en-US" b="1" dirty="0">
                <a:solidFill>
                  <a:srgbClr val="C00000"/>
                </a:solidFill>
                <a:latin typeface="楷体" panose="02010609060101010101" pitchFamily="49" charset="-122"/>
                <a:ea typeface="楷体" panose="02010609060101010101" pitchFamily="49" charset="-122"/>
              </a:rPr>
              <a:t>开除党籍处分，撤销教授职称，取消研究生指导教师资格，撤销其中国人民大学教师岗位任职资格</a:t>
            </a:r>
            <a:r>
              <a:rPr lang="zh-CN" altLang="en-US" dirty="0">
                <a:solidFill>
                  <a:prstClr val="black"/>
                </a:solidFill>
                <a:latin typeface="楷体" panose="02010609060101010101" pitchFamily="49" charset="-122"/>
                <a:ea typeface="楷体" panose="02010609060101010101" pitchFamily="49" charset="-122"/>
              </a:rPr>
              <a:t>，</a:t>
            </a:r>
            <a:r>
              <a:rPr lang="zh-CN" altLang="en-US" b="1" dirty="0">
                <a:solidFill>
                  <a:srgbClr val="C00000"/>
                </a:solidFill>
                <a:latin typeface="楷体" panose="02010609060101010101" pitchFamily="49" charset="-122"/>
                <a:ea typeface="楷体" panose="02010609060101010101" pitchFamily="49" charset="-122"/>
              </a:rPr>
              <a:t>解除聘用关系</a:t>
            </a:r>
            <a:r>
              <a:rPr lang="zh-CN" altLang="en-US" dirty="0">
                <a:solidFill>
                  <a:prstClr val="black"/>
                </a:solidFill>
                <a:latin typeface="楷体" panose="02010609060101010101" pitchFamily="49" charset="-122"/>
                <a:ea typeface="楷体" panose="02010609060101010101" pitchFamily="49" charset="-122"/>
              </a:rPr>
              <a:t>。同时，报请上级教育行政部门撤销其教师资格，并将问题线索依法反映给有关机关。</a:t>
            </a:r>
            <a:endParaRPr lang="zh-CN" altLang="en-US" dirty="0">
              <a:latin typeface="楷体" panose="02010609060101010101" pitchFamily="49" charset="-122"/>
              <a:ea typeface="楷体" panose="02010609060101010101" pitchFamily="49" charset="-122"/>
            </a:endParaRPr>
          </a:p>
        </p:txBody>
      </p:sp>
      <p:sp>
        <p:nvSpPr>
          <p:cNvPr id="12" name="文本框 11"/>
          <p:cNvSpPr txBox="1"/>
          <p:nvPr/>
        </p:nvSpPr>
        <p:spPr>
          <a:xfrm>
            <a:off x="5422392" y="6221765"/>
            <a:ext cx="6765383" cy="276999"/>
          </a:xfrm>
          <a:prstGeom prst="rect">
            <a:avLst/>
          </a:prstGeom>
          <a:noFill/>
        </p:spPr>
        <p:txBody>
          <a:bodyPr wrap="square" rtlCol="0">
            <a:spAutoFit/>
          </a:bodyPr>
          <a:lstStyle/>
          <a:p>
            <a:r>
              <a:rPr lang="zh-CN" altLang="en-US" sz="1200" dirty="0">
                <a:latin typeface="微软雅黑" panose="020B0503020204020204" pitchFamily="34" charset="-122"/>
                <a:ea typeface="微软雅黑" panose="020B0503020204020204" pitchFamily="34" charset="-122"/>
              </a:rPr>
              <a:t>来源：新华网 </a:t>
            </a:r>
            <a:r>
              <a:rPr lang="en-US" altLang="zh-CN" sz="1200" dirty="0">
                <a:latin typeface="微软雅黑" panose="020B0503020204020204" pitchFamily="34" charset="-122"/>
                <a:ea typeface="微软雅黑" panose="020B0503020204020204" pitchFamily="34" charset="-122"/>
              </a:rPr>
              <a:t>http://www.news.cn/20240722/8b8762fbd2464e8094ff858b1319f293/c.html</a:t>
            </a:r>
            <a:endParaRPr lang="zh-CN" altLang="en-US" sz="1200" dirty="0">
              <a:latin typeface="微软雅黑" panose="020B0503020204020204" pitchFamily="34" charset="-122"/>
              <a:ea typeface="微软雅黑" panose="020B0503020204020204" pitchFamily="34" charset="-122"/>
            </a:endParaRPr>
          </a:p>
        </p:txBody>
      </p:sp>
      <p:sp>
        <p:nvSpPr>
          <p:cNvPr id="14" name="矩形: 圆角 5"/>
          <p:cNvSpPr/>
          <p:nvPr/>
        </p:nvSpPr>
        <p:spPr>
          <a:xfrm>
            <a:off x="1072110" y="3695714"/>
            <a:ext cx="4086809" cy="554400"/>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新时代高校教师职业行为十项准则</a:t>
            </a:r>
            <a:r>
              <a:rPr lang="en-US" altLang="zh-CN" dirty="0">
                <a:latin typeface="楷体" panose="02010609060101010101" pitchFamily="49" charset="-122"/>
                <a:ea typeface="楷体" panose="02010609060101010101" pitchFamily="49" charset="-122"/>
              </a:rPr>
              <a:t>》</a:t>
            </a:r>
            <a:endParaRPr lang="zh-CN" altLang="en-US"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3348872783"/>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a:off x="278545" y="2486525"/>
            <a:ext cx="11634909" cy="0"/>
          </a:xfrm>
          <a:prstGeom prst="line">
            <a:avLst/>
          </a:prstGeom>
          <a:ln w="12700">
            <a:solidFill>
              <a:srgbClr val="990000"/>
            </a:solidFill>
            <a:prstDash val="dash"/>
          </a:ln>
        </p:spPr>
        <p:style>
          <a:lnRef idx="1">
            <a:schemeClr val="accent1"/>
          </a:lnRef>
          <a:fillRef idx="0">
            <a:schemeClr val="accent1"/>
          </a:fillRef>
          <a:effectRef idx="0">
            <a:schemeClr val="accent1"/>
          </a:effectRef>
          <a:fontRef idx="minor">
            <a:schemeClr val="tx1"/>
          </a:fontRef>
        </p:style>
      </p:cxnSp>
      <p:sp>
        <p:nvSpPr>
          <p:cNvPr id="13" name="标题 1"/>
          <p:cNvSpPr txBox="1"/>
          <p:nvPr/>
        </p:nvSpPr>
        <p:spPr>
          <a:xfrm>
            <a:off x="873841" y="26504"/>
            <a:ext cx="9210627" cy="54329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zh-CN" altLang="en-US" sz="3600" dirty="0">
                <a:solidFill>
                  <a:prstClr val="white"/>
                </a:solidFill>
                <a:latin typeface="黑体" panose="02010609060101010101" pitchFamily="49" charset="-122"/>
                <a:ea typeface="黑体" panose="02010609060101010101" pitchFamily="49" charset="-122"/>
              </a:rPr>
              <a:t>警示教育：公开曝光师德违规案例</a:t>
            </a:r>
          </a:p>
        </p:txBody>
      </p:sp>
      <p:sp>
        <p:nvSpPr>
          <p:cNvPr id="14" name="文本框 13"/>
          <p:cNvSpPr txBox="1"/>
          <p:nvPr/>
        </p:nvSpPr>
        <p:spPr>
          <a:xfrm>
            <a:off x="4815942" y="6220927"/>
            <a:ext cx="7376058" cy="276999"/>
          </a:xfrm>
          <a:prstGeom prst="rect">
            <a:avLst/>
          </a:prstGeom>
          <a:noFill/>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来源：教育部 </a:t>
            </a:r>
            <a:r>
              <a:rPr lang="en-US" altLang="zh-CN" sz="1200" dirty="0">
                <a:latin typeface="微软雅黑" panose="020B0503020204020204" pitchFamily="34" charset="-122"/>
                <a:ea typeface="微软雅黑" panose="020B0503020204020204" pitchFamily="34" charset="-122"/>
              </a:rPr>
              <a:t>http://www.moe.gov.cn/jyb_xwfb/gzdt_gzdt/s5987/202304/t20230420_1056414.html</a:t>
            </a:r>
            <a:endParaRPr lang="zh-CN" altLang="en-US" sz="1200" dirty="0">
              <a:latin typeface="微软雅黑" panose="020B0503020204020204" pitchFamily="34" charset="-122"/>
              <a:ea typeface="微软雅黑" panose="020B0503020204020204" pitchFamily="34" charset="-122"/>
            </a:endParaRPr>
          </a:p>
        </p:txBody>
      </p:sp>
      <p:sp>
        <p:nvSpPr>
          <p:cNvPr id="2" name="文本框 119"/>
          <p:cNvSpPr txBox="1"/>
          <p:nvPr/>
        </p:nvSpPr>
        <p:spPr>
          <a:xfrm>
            <a:off x="583364" y="875143"/>
            <a:ext cx="8713036" cy="400110"/>
          </a:xfrm>
          <a:prstGeom prst="rect">
            <a:avLst/>
          </a:prstGeom>
          <a:noFill/>
        </p:spPr>
        <p:txBody>
          <a:bodyPr wrap="square" rtlCol="0">
            <a:spAutoFit/>
          </a:bodyPr>
          <a:lstStyle/>
          <a:p>
            <a:pPr marL="342900" indent="-342900">
              <a:buFont typeface="Wingdings" panose="05000000000000000000" pitchFamily="2" charset="2"/>
              <a:buChar char="Ø"/>
            </a:pPr>
            <a:r>
              <a:rPr lang="zh-CN" altLang="en-US" sz="2000" b="1" dirty="0">
                <a:latin typeface="黑体" panose="02010609060101010101" pitchFamily="49" charset="-122"/>
                <a:ea typeface="黑体" panose="02010609060101010101" pitchFamily="49" charset="-122"/>
              </a:rPr>
              <a:t>违规问题：</a:t>
            </a:r>
            <a:r>
              <a:rPr lang="zh-CN" altLang="en-US" sz="2000" b="1" dirty="0">
                <a:solidFill>
                  <a:srgbClr val="C00000"/>
                </a:solidFill>
                <a:latin typeface="黑体" panose="02010609060101010101" pitchFamily="49" charset="-122"/>
                <a:ea typeface="黑体" panose="02010609060101010101" pitchFamily="49" charset="-122"/>
              </a:rPr>
              <a:t>性骚扰学生</a:t>
            </a:r>
            <a:endParaRPr lang="en-US" altLang="zh-CN" sz="2000" b="1" dirty="0">
              <a:solidFill>
                <a:srgbClr val="C00000"/>
              </a:solidFill>
              <a:latin typeface="黑体" panose="02010609060101010101" pitchFamily="49" charset="-122"/>
              <a:ea typeface="黑体" panose="02010609060101010101" pitchFamily="49" charset="-122"/>
            </a:endParaRPr>
          </a:p>
        </p:txBody>
      </p:sp>
      <p:sp>
        <p:nvSpPr>
          <p:cNvPr id="5" name="文本框 4"/>
          <p:cNvSpPr txBox="1"/>
          <p:nvPr/>
        </p:nvSpPr>
        <p:spPr>
          <a:xfrm>
            <a:off x="630238" y="1367128"/>
            <a:ext cx="11255830" cy="812530"/>
          </a:xfrm>
          <a:prstGeom prst="rect">
            <a:avLst/>
          </a:prstGeom>
          <a:noFill/>
        </p:spPr>
        <p:txBody>
          <a:bodyPr wrap="square">
            <a:spAutoFit/>
          </a:bodyPr>
          <a:lstStyle/>
          <a:p>
            <a:pPr indent="450215" algn="just" fontAlgn="t">
              <a:lnSpc>
                <a:spcPct val="130000"/>
              </a:lnSpc>
            </a:pPr>
            <a:r>
              <a:rPr lang="zh-CN" altLang="en-US" dirty="0">
                <a:solidFill>
                  <a:prstClr val="black"/>
                </a:solidFill>
                <a:latin typeface="楷体" panose="02010609060101010101" pitchFamily="49" charset="-122"/>
                <a:ea typeface="楷体" panose="02010609060101010101" pitchFamily="49" charset="-122"/>
              </a:rPr>
              <a:t>华中科技大学教师张某某自</a:t>
            </a:r>
            <a:r>
              <a:rPr lang="en-US" altLang="zh-CN" dirty="0">
                <a:solidFill>
                  <a:prstClr val="black"/>
                </a:solidFill>
                <a:latin typeface="楷体" panose="02010609060101010101" pitchFamily="49" charset="-122"/>
                <a:ea typeface="楷体" panose="02010609060101010101" pitchFamily="49" charset="-122"/>
              </a:rPr>
              <a:t>2019</a:t>
            </a:r>
            <a:r>
              <a:rPr lang="zh-CN" altLang="en-US" dirty="0">
                <a:solidFill>
                  <a:prstClr val="black"/>
                </a:solidFill>
                <a:latin typeface="楷体" panose="02010609060101010101" pitchFamily="49" charset="-122"/>
                <a:ea typeface="楷体" panose="02010609060101010101" pitchFamily="49" charset="-122"/>
              </a:rPr>
              <a:t>年</a:t>
            </a:r>
            <a:r>
              <a:rPr lang="en-US" altLang="zh-CN" dirty="0">
                <a:solidFill>
                  <a:prstClr val="black"/>
                </a:solidFill>
                <a:latin typeface="楷体" panose="02010609060101010101" pitchFamily="49" charset="-122"/>
                <a:ea typeface="楷体" panose="02010609060101010101" pitchFamily="49" charset="-122"/>
              </a:rPr>
              <a:t>9</a:t>
            </a:r>
            <a:r>
              <a:rPr lang="zh-CN" altLang="en-US" dirty="0">
                <a:solidFill>
                  <a:prstClr val="black"/>
                </a:solidFill>
                <a:latin typeface="楷体" panose="02010609060101010101" pitchFamily="49" charset="-122"/>
                <a:ea typeface="楷体" panose="02010609060101010101" pitchFamily="49" charset="-122"/>
              </a:rPr>
              <a:t>月起，通过发送暧昧言语、不雅图片和视频，以及肢体接触等方式对女学生进行性骚扰。</a:t>
            </a:r>
          </a:p>
        </p:txBody>
      </p:sp>
      <p:sp>
        <p:nvSpPr>
          <p:cNvPr id="6" name="矩形: 圆角 5"/>
          <p:cNvSpPr/>
          <p:nvPr/>
        </p:nvSpPr>
        <p:spPr>
          <a:xfrm>
            <a:off x="154591" y="3086130"/>
            <a:ext cx="4086809" cy="554400"/>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新时代高校教师职业行为十项准则</a:t>
            </a:r>
            <a:r>
              <a:rPr lang="en-US" altLang="zh-CN" dirty="0">
                <a:latin typeface="楷体" panose="02010609060101010101" pitchFamily="49" charset="-122"/>
                <a:ea typeface="楷体" panose="02010609060101010101" pitchFamily="49" charset="-122"/>
              </a:rPr>
              <a:t>》</a:t>
            </a:r>
            <a:endParaRPr lang="zh-CN" altLang="en-US" dirty="0">
              <a:latin typeface="楷体" panose="02010609060101010101" pitchFamily="49" charset="-122"/>
              <a:ea typeface="楷体" panose="02010609060101010101" pitchFamily="49" charset="-122"/>
            </a:endParaRPr>
          </a:p>
        </p:txBody>
      </p:sp>
      <p:sp>
        <p:nvSpPr>
          <p:cNvPr id="9" name="矩形: 圆角 8"/>
          <p:cNvSpPr/>
          <p:nvPr/>
        </p:nvSpPr>
        <p:spPr>
          <a:xfrm>
            <a:off x="4427010" y="3086130"/>
            <a:ext cx="3187961" cy="554400"/>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事业单位工作人员处分暂行规定</a:t>
            </a:r>
            <a:r>
              <a:rPr lang="en-US" altLang="zh-CN" dirty="0">
                <a:latin typeface="楷体" panose="02010609060101010101" pitchFamily="49" charset="-122"/>
                <a:ea typeface="楷体" panose="02010609060101010101" pitchFamily="49" charset="-122"/>
              </a:rPr>
              <a:t>》</a:t>
            </a:r>
            <a:endParaRPr lang="zh-CN" altLang="en-US" dirty="0">
              <a:latin typeface="楷体" panose="02010609060101010101" pitchFamily="49" charset="-122"/>
              <a:ea typeface="楷体" panose="02010609060101010101" pitchFamily="49" charset="-122"/>
            </a:endParaRPr>
          </a:p>
        </p:txBody>
      </p:sp>
      <p:sp>
        <p:nvSpPr>
          <p:cNvPr id="10" name="文本框 9"/>
          <p:cNvSpPr txBox="1"/>
          <p:nvPr/>
        </p:nvSpPr>
        <p:spPr>
          <a:xfrm>
            <a:off x="560335" y="3905888"/>
            <a:ext cx="11257200" cy="1532727"/>
          </a:xfrm>
          <a:prstGeom prst="rect">
            <a:avLst/>
          </a:prstGeom>
          <a:noFill/>
        </p:spPr>
        <p:txBody>
          <a:bodyPr wrap="square">
            <a:spAutoFit/>
          </a:bodyPr>
          <a:lstStyle/>
          <a:p>
            <a:pPr indent="450215" algn="just" fontAlgn="t">
              <a:lnSpc>
                <a:spcPct val="130000"/>
              </a:lnSpc>
            </a:pPr>
            <a:r>
              <a:rPr lang="zh-CN" altLang="en-US" dirty="0">
                <a:solidFill>
                  <a:prstClr val="black"/>
                </a:solidFill>
                <a:latin typeface="楷体" panose="02010609060101010101" pitchFamily="49" charset="-122"/>
                <a:ea typeface="楷体" panose="02010609060101010101" pitchFamily="49" charset="-122"/>
              </a:rPr>
              <a:t>张某某的行为违反了</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新时代高校教师职业行为十项准则</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第六项规定。根据</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事业单位工作人员处分暂行规定</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教育部关于高校教师师德失范行为处理的指导意见</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等相关规定，给予张某某</a:t>
            </a:r>
            <a:r>
              <a:rPr lang="zh-CN" altLang="en-US" b="1" dirty="0">
                <a:solidFill>
                  <a:srgbClr val="C00000"/>
                </a:solidFill>
                <a:latin typeface="楷体" panose="02010609060101010101" pitchFamily="49" charset="-122"/>
                <a:ea typeface="楷体" panose="02010609060101010101" pitchFamily="49" charset="-122"/>
              </a:rPr>
              <a:t>记过处分</a:t>
            </a:r>
            <a:r>
              <a:rPr lang="zh-CN" altLang="en-US" dirty="0">
                <a:solidFill>
                  <a:prstClr val="black"/>
                </a:solidFill>
                <a:latin typeface="楷体" panose="02010609060101010101" pitchFamily="49" charset="-122"/>
                <a:ea typeface="楷体" panose="02010609060101010101" pitchFamily="49" charset="-122"/>
              </a:rPr>
              <a:t>，</a:t>
            </a:r>
            <a:r>
              <a:rPr lang="zh-CN" altLang="en-US" b="1" dirty="0">
                <a:solidFill>
                  <a:srgbClr val="C00000"/>
                </a:solidFill>
                <a:latin typeface="楷体" panose="02010609060101010101" pitchFamily="49" charset="-122"/>
                <a:ea typeface="楷体" panose="02010609060101010101" pitchFamily="49" charset="-122"/>
              </a:rPr>
              <a:t>取消其研究生导师资格</a:t>
            </a:r>
            <a:r>
              <a:rPr lang="zh-CN" altLang="en-US" dirty="0">
                <a:solidFill>
                  <a:prstClr val="black"/>
                </a:solidFill>
                <a:latin typeface="楷体" panose="02010609060101010101" pitchFamily="49" charset="-122"/>
                <a:ea typeface="楷体" panose="02010609060101010101" pitchFamily="49" charset="-122"/>
              </a:rPr>
              <a:t>，</a:t>
            </a:r>
            <a:r>
              <a:rPr lang="zh-CN" altLang="en-US" b="1" dirty="0">
                <a:solidFill>
                  <a:srgbClr val="C00000"/>
                </a:solidFill>
                <a:latin typeface="楷体" panose="02010609060101010101" pitchFamily="49" charset="-122"/>
                <a:ea typeface="楷体" panose="02010609060101010101" pitchFamily="49" charset="-122"/>
              </a:rPr>
              <a:t>撤销其教师资格</a:t>
            </a:r>
            <a:r>
              <a:rPr lang="zh-CN" altLang="en-US" dirty="0">
                <a:solidFill>
                  <a:prstClr val="black"/>
                </a:solidFill>
                <a:latin typeface="楷体" panose="02010609060101010101" pitchFamily="49" charset="-122"/>
                <a:ea typeface="楷体" panose="02010609060101010101" pitchFamily="49" charset="-122"/>
              </a:rPr>
              <a:t>，列入</a:t>
            </a:r>
            <a:r>
              <a:rPr lang="zh-CN" altLang="en-US" b="1" dirty="0">
                <a:solidFill>
                  <a:srgbClr val="C00000"/>
                </a:solidFill>
                <a:latin typeface="楷体" panose="02010609060101010101" pitchFamily="49" charset="-122"/>
                <a:ea typeface="楷体" panose="02010609060101010101" pitchFamily="49" charset="-122"/>
              </a:rPr>
              <a:t>教师资格限制库</a:t>
            </a:r>
            <a:r>
              <a:rPr lang="zh-CN" altLang="en-US" dirty="0">
                <a:solidFill>
                  <a:prstClr val="black"/>
                </a:solidFill>
                <a:latin typeface="楷体" panose="02010609060101010101" pitchFamily="49" charset="-122"/>
                <a:ea typeface="楷体" panose="02010609060101010101" pitchFamily="49" charset="-122"/>
              </a:rPr>
              <a:t>，</a:t>
            </a:r>
            <a:r>
              <a:rPr lang="zh-CN" altLang="en-US" b="1" dirty="0">
                <a:solidFill>
                  <a:srgbClr val="C00000"/>
                </a:solidFill>
                <a:latin typeface="楷体" panose="02010609060101010101" pitchFamily="49" charset="-122"/>
                <a:ea typeface="楷体" panose="02010609060101010101" pitchFamily="49" charset="-122"/>
              </a:rPr>
              <a:t>调离教师岗位</a:t>
            </a:r>
            <a:r>
              <a:rPr lang="zh-CN" altLang="en-US" dirty="0">
                <a:solidFill>
                  <a:prstClr val="black"/>
                </a:solidFill>
                <a:latin typeface="楷体" panose="02010609060101010101" pitchFamily="49" charset="-122"/>
                <a:ea typeface="楷体" panose="02010609060101010101" pitchFamily="49" charset="-122"/>
              </a:rPr>
              <a:t>。对所在学院党委书记、院长进行</a:t>
            </a:r>
            <a:r>
              <a:rPr lang="zh-CN" altLang="en-US" b="1" dirty="0">
                <a:solidFill>
                  <a:srgbClr val="C00000"/>
                </a:solidFill>
                <a:latin typeface="楷体" panose="02010609060101010101" pitchFamily="49" charset="-122"/>
                <a:ea typeface="楷体" panose="02010609060101010101" pitchFamily="49" charset="-122"/>
              </a:rPr>
              <a:t>问责通报</a:t>
            </a:r>
            <a:r>
              <a:rPr lang="zh-CN" altLang="en-US" dirty="0">
                <a:solidFill>
                  <a:prstClr val="black"/>
                </a:solidFill>
                <a:latin typeface="楷体" panose="02010609060101010101" pitchFamily="49" charset="-122"/>
                <a:ea typeface="楷体" panose="02010609060101010101" pitchFamily="49" charset="-122"/>
              </a:rPr>
              <a:t>。</a:t>
            </a:r>
          </a:p>
        </p:txBody>
      </p:sp>
      <p:sp>
        <p:nvSpPr>
          <p:cNvPr id="15" name="文本框 119"/>
          <p:cNvSpPr txBox="1"/>
          <p:nvPr/>
        </p:nvSpPr>
        <p:spPr>
          <a:xfrm>
            <a:off x="560335" y="2600210"/>
            <a:ext cx="4097498" cy="400110"/>
          </a:xfrm>
          <a:prstGeom prst="rect">
            <a:avLst/>
          </a:prstGeom>
          <a:noFill/>
        </p:spPr>
        <p:txBody>
          <a:bodyPr wrap="square" rtlCol="0">
            <a:spAutoFit/>
          </a:bodyPr>
          <a:lstStyle/>
          <a:p>
            <a:pPr marL="342900" indent="-342900">
              <a:buFont typeface="Wingdings" panose="05000000000000000000" pitchFamily="2" charset="2"/>
              <a:buChar char="Ø"/>
            </a:pPr>
            <a:r>
              <a:rPr lang="zh-CN" altLang="en-US" sz="2000" b="1" dirty="0">
                <a:latin typeface="黑体" panose="02010609060101010101" pitchFamily="49" charset="-122"/>
                <a:ea typeface="黑体" panose="02010609060101010101" pitchFamily="49" charset="-122"/>
              </a:rPr>
              <a:t>处理结果</a:t>
            </a:r>
            <a:endParaRPr lang="en-US" altLang="zh-CN" sz="2000" b="1" dirty="0">
              <a:latin typeface="黑体" panose="02010609060101010101" pitchFamily="49" charset="-122"/>
              <a:ea typeface="黑体" panose="02010609060101010101" pitchFamily="49" charset="-122"/>
            </a:endParaRPr>
          </a:p>
        </p:txBody>
      </p:sp>
      <p:sp>
        <p:nvSpPr>
          <p:cNvPr id="16" name="灯片编号占位符 131"/>
          <p:cNvSpPr txBox="1"/>
          <p:nvPr/>
        </p:nvSpPr>
        <p:spPr>
          <a:xfrm>
            <a:off x="11417299" y="6578668"/>
            <a:ext cx="650875"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altLang="zh-CN" sz="1200" dirty="0">
                <a:solidFill>
                  <a:prstClr val="white"/>
                </a:solidFill>
                <a:latin typeface="Calibri" panose="020F0502020204030204"/>
                <a:ea typeface="宋体" panose="02010600030101010101" pitchFamily="2" charset="-122"/>
              </a:rPr>
              <a:t>-</a:t>
            </a:r>
            <a:fld id="{D6B02234-A951-478D-B725-4AAC724CF730}" type="slidenum">
              <a:rPr lang="zh-CN" altLang="en-US" sz="1200" smtClean="0">
                <a:solidFill>
                  <a:prstClr val="white"/>
                </a:solidFill>
                <a:latin typeface="Calibri" panose="020F0502020204030204"/>
                <a:ea typeface="宋体" panose="02010600030101010101" pitchFamily="2" charset="-122"/>
              </a:rPr>
              <a:t>13</a:t>
            </a:fld>
            <a:r>
              <a:rPr lang="en-US" altLang="zh-CN" sz="1200" dirty="0">
                <a:solidFill>
                  <a:prstClr val="white"/>
                </a:solidFill>
                <a:latin typeface="Calibri" panose="020F0502020204030204"/>
                <a:ea typeface="宋体" panose="02010600030101010101" pitchFamily="2" charset="-122"/>
              </a:rPr>
              <a:t>-</a:t>
            </a:r>
            <a:endParaRPr lang="zh-CN" altLang="en-US" sz="1200" dirty="0">
              <a:solidFill>
                <a:prstClr val="white"/>
              </a:solidFill>
              <a:latin typeface="Calibri" panose="020F0502020204030204"/>
              <a:ea typeface="宋体" panose="02010600030101010101" pitchFamily="2" charset="-122"/>
            </a:endParaRPr>
          </a:p>
        </p:txBody>
      </p:sp>
      <p:sp>
        <p:nvSpPr>
          <p:cNvPr id="7" name="文本框 6"/>
          <p:cNvSpPr txBox="1"/>
          <p:nvPr/>
        </p:nvSpPr>
        <p:spPr>
          <a:xfrm>
            <a:off x="9048750" y="6524840"/>
            <a:ext cx="2619375" cy="338554"/>
          </a:xfrm>
          <a:prstGeom prst="rect">
            <a:avLst/>
          </a:prstGeom>
          <a:noFill/>
        </p:spPr>
        <p:txBody>
          <a:bodyPr wrap="square" rtlCol="0">
            <a:spAutoFit/>
          </a:bodyPr>
          <a:lstStyle/>
          <a:p>
            <a:r>
              <a:rPr lang="zh-CN" altLang="en-US" sz="1600" dirty="0">
                <a:solidFill>
                  <a:schemeClr val="bg1"/>
                </a:solidFill>
                <a:latin typeface="隶书" panose="02010509060101010101" pitchFamily="49" charset="-122"/>
                <a:ea typeface="隶书" panose="02010509060101010101" pitchFamily="49" charset="-122"/>
              </a:rPr>
              <a:t>以案为鉴，以案明纪</a:t>
            </a:r>
          </a:p>
        </p:txBody>
      </p:sp>
      <p:sp>
        <p:nvSpPr>
          <p:cNvPr id="17" name="矩形: 圆角 5"/>
          <p:cNvSpPr/>
          <p:nvPr/>
        </p:nvSpPr>
        <p:spPr>
          <a:xfrm>
            <a:off x="7826645" y="3113730"/>
            <a:ext cx="4086809" cy="554400"/>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教育部关于高校教师师德失范行为处理的指导意见</a:t>
            </a:r>
            <a:r>
              <a:rPr lang="en-US" altLang="zh-CN" dirty="0">
                <a:latin typeface="楷体" panose="02010609060101010101" pitchFamily="49" charset="-122"/>
                <a:ea typeface="楷体" panose="02010609060101010101" pitchFamily="49" charset="-122"/>
              </a:rPr>
              <a:t>》</a:t>
            </a:r>
            <a:endParaRPr lang="zh-CN" altLang="en-US"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3283562069"/>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a:off x="278545" y="2195357"/>
            <a:ext cx="11634909" cy="0"/>
          </a:xfrm>
          <a:prstGeom prst="line">
            <a:avLst/>
          </a:prstGeom>
          <a:ln w="12700">
            <a:solidFill>
              <a:srgbClr val="990000"/>
            </a:solidFill>
            <a:prstDash val="dash"/>
          </a:ln>
        </p:spPr>
        <p:style>
          <a:lnRef idx="1">
            <a:schemeClr val="accent1"/>
          </a:lnRef>
          <a:fillRef idx="0">
            <a:schemeClr val="accent1"/>
          </a:fillRef>
          <a:effectRef idx="0">
            <a:schemeClr val="accent1"/>
          </a:effectRef>
          <a:fontRef idx="minor">
            <a:schemeClr val="tx1"/>
          </a:fontRef>
        </p:style>
      </p:cxnSp>
      <p:sp>
        <p:nvSpPr>
          <p:cNvPr id="13" name="标题 1"/>
          <p:cNvSpPr txBox="1"/>
          <p:nvPr/>
        </p:nvSpPr>
        <p:spPr>
          <a:xfrm>
            <a:off x="873841" y="26504"/>
            <a:ext cx="9210627" cy="54329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zh-CN" altLang="en-US" sz="3600" dirty="0">
                <a:solidFill>
                  <a:prstClr val="white"/>
                </a:solidFill>
                <a:latin typeface="黑体" panose="02010609060101010101" pitchFamily="49" charset="-122"/>
                <a:ea typeface="黑体" panose="02010609060101010101" pitchFamily="49" charset="-122"/>
              </a:rPr>
              <a:t>警示教育：公开曝光师德违规案例</a:t>
            </a:r>
          </a:p>
        </p:txBody>
      </p:sp>
      <p:sp>
        <p:nvSpPr>
          <p:cNvPr id="14" name="文本框 13"/>
          <p:cNvSpPr txBox="1"/>
          <p:nvPr/>
        </p:nvSpPr>
        <p:spPr>
          <a:xfrm>
            <a:off x="4815942" y="6220927"/>
            <a:ext cx="7376058" cy="276999"/>
          </a:xfrm>
          <a:prstGeom prst="rect">
            <a:avLst/>
          </a:prstGeom>
          <a:noFill/>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来源：教育部 </a:t>
            </a:r>
            <a:r>
              <a:rPr lang="en-US" altLang="zh-CN" sz="1200" dirty="0">
                <a:latin typeface="微软雅黑" panose="020B0503020204020204" pitchFamily="34" charset="-122"/>
                <a:ea typeface="微软雅黑" panose="020B0503020204020204" pitchFamily="34" charset="-122"/>
              </a:rPr>
              <a:t>http://www.moe.gov.cn/jyb_xwfb/gzdt_gzdt/s5987/202104/t20210419_526987.html</a:t>
            </a:r>
            <a:endParaRPr lang="zh-CN" altLang="en-US" sz="1200" dirty="0">
              <a:latin typeface="微软雅黑" panose="020B0503020204020204" pitchFamily="34" charset="-122"/>
              <a:ea typeface="微软雅黑" panose="020B0503020204020204" pitchFamily="34" charset="-122"/>
            </a:endParaRPr>
          </a:p>
        </p:txBody>
      </p:sp>
      <p:sp>
        <p:nvSpPr>
          <p:cNvPr id="2" name="文本框 119"/>
          <p:cNvSpPr txBox="1"/>
          <p:nvPr/>
        </p:nvSpPr>
        <p:spPr>
          <a:xfrm>
            <a:off x="583364" y="875143"/>
            <a:ext cx="8713036" cy="400110"/>
          </a:xfrm>
          <a:prstGeom prst="rect">
            <a:avLst/>
          </a:prstGeom>
          <a:noFill/>
        </p:spPr>
        <p:txBody>
          <a:bodyPr wrap="square" rtlCol="0">
            <a:spAutoFit/>
          </a:bodyPr>
          <a:lstStyle/>
          <a:p>
            <a:pPr marL="342900" indent="-342900">
              <a:buFont typeface="Wingdings" panose="05000000000000000000" pitchFamily="2" charset="2"/>
              <a:buChar char="Ø"/>
            </a:pPr>
            <a:r>
              <a:rPr lang="zh-CN" altLang="en-US" sz="2000" b="1" dirty="0">
                <a:latin typeface="黑体" panose="02010609060101010101" pitchFamily="49" charset="-122"/>
                <a:ea typeface="黑体" panose="02010609060101010101" pitchFamily="49" charset="-122"/>
              </a:rPr>
              <a:t>违规问题：</a:t>
            </a:r>
            <a:r>
              <a:rPr lang="zh-CN" altLang="en-US" sz="2000" b="1" dirty="0">
                <a:solidFill>
                  <a:srgbClr val="C00000"/>
                </a:solidFill>
                <a:latin typeface="黑体" panose="02010609060101010101" pitchFamily="49" charset="-122"/>
                <a:ea typeface="黑体" panose="02010609060101010101" pitchFamily="49" charset="-122"/>
              </a:rPr>
              <a:t>性骚扰学生</a:t>
            </a:r>
            <a:endParaRPr lang="en-US" altLang="zh-CN" sz="2000" b="1" dirty="0">
              <a:solidFill>
                <a:srgbClr val="C00000"/>
              </a:solidFill>
              <a:latin typeface="黑体" panose="02010609060101010101" pitchFamily="49" charset="-122"/>
              <a:ea typeface="黑体" panose="02010609060101010101" pitchFamily="49" charset="-122"/>
            </a:endParaRPr>
          </a:p>
        </p:txBody>
      </p:sp>
      <p:sp>
        <p:nvSpPr>
          <p:cNvPr id="5" name="文本框 4"/>
          <p:cNvSpPr txBox="1"/>
          <p:nvPr/>
        </p:nvSpPr>
        <p:spPr>
          <a:xfrm>
            <a:off x="630238" y="1382827"/>
            <a:ext cx="11255830" cy="812530"/>
          </a:xfrm>
          <a:prstGeom prst="rect">
            <a:avLst/>
          </a:prstGeom>
          <a:noFill/>
        </p:spPr>
        <p:txBody>
          <a:bodyPr wrap="square">
            <a:spAutoFit/>
          </a:bodyPr>
          <a:lstStyle/>
          <a:p>
            <a:pPr indent="450215" algn="just" fontAlgn="t">
              <a:lnSpc>
                <a:spcPct val="130000"/>
              </a:lnSpc>
            </a:pPr>
            <a:r>
              <a:rPr lang="zh-CN" altLang="en-US" dirty="0">
                <a:solidFill>
                  <a:prstClr val="black"/>
                </a:solidFill>
                <a:latin typeface="楷体" panose="02010609060101010101" pitchFamily="49" charset="-122"/>
                <a:ea typeface="楷体" panose="02010609060101010101" pitchFamily="49" charset="-122"/>
              </a:rPr>
              <a:t>河南大学文学院教师侯某某性骚扰女学生问题。</a:t>
            </a:r>
            <a:r>
              <a:rPr lang="en-US" altLang="zh-CN" dirty="0">
                <a:solidFill>
                  <a:prstClr val="black"/>
                </a:solidFill>
                <a:latin typeface="楷体" panose="02010609060101010101" pitchFamily="49" charset="-122"/>
                <a:ea typeface="楷体" panose="02010609060101010101" pitchFamily="49" charset="-122"/>
              </a:rPr>
              <a:t>2020</a:t>
            </a:r>
            <a:r>
              <a:rPr lang="zh-CN" altLang="en-US" dirty="0">
                <a:solidFill>
                  <a:prstClr val="black"/>
                </a:solidFill>
                <a:latin typeface="楷体" panose="02010609060101010101" pitchFamily="49" charset="-122"/>
                <a:ea typeface="楷体" panose="02010609060101010101" pitchFamily="49" charset="-122"/>
              </a:rPr>
              <a:t>年</a:t>
            </a:r>
            <a:r>
              <a:rPr lang="en-US" altLang="zh-CN" dirty="0">
                <a:solidFill>
                  <a:prstClr val="black"/>
                </a:solidFill>
                <a:latin typeface="楷体" panose="02010609060101010101" pitchFamily="49" charset="-122"/>
                <a:ea typeface="楷体" panose="02010609060101010101" pitchFamily="49" charset="-122"/>
              </a:rPr>
              <a:t>8</a:t>
            </a:r>
            <a:r>
              <a:rPr lang="zh-CN" altLang="en-US" dirty="0">
                <a:solidFill>
                  <a:prstClr val="black"/>
                </a:solidFill>
                <a:latin typeface="楷体" panose="02010609060101010101" pitchFamily="49" charset="-122"/>
                <a:ea typeface="楷体" panose="02010609060101010101" pitchFamily="49" charset="-122"/>
              </a:rPr>
              <a:t>月</a:t>
            </a:r>
            <a:r>
              <a:rPr lang="en-US" altLang="zh-CN" dirty="0">
                <a:solidFill>
                  <a:prstClr val="black"/>
                </a:solidFill>
                <a:latin typeface="楷体" panose="02010609060101010101" pitchFamily="49" charset="-122"/>
                <a:ea typeface="楷体" panose="02010609060101010101" pitchFamily="49" charset="-122"/>
              </a:rPr>
              <a:t>30</a:t>
            </a:r>
            <a:r>
              <a:rPr lang="zh-CN" altLang="en-US" dirty="0">
                <a:solidFill>
                  <a:prstClr val="black"/>
                </a:solidFill>
                <a:latin typeface="楷体" panose="02010609060101010101" pitchFamily="49" charset="-122"/>
                <a:ea typeface="楷体" panose="02010609060101010101" pitchFamily="49" charset="-122"/>
              </a:rPr>
              <a:t>日，侯某某借约学生到其办公室讨论问题为由，对该生实施了骚扰行为。</a:t>
            </a:r>
          </a:p>
        </p:txBody>
      </p:sp>
      <p:sp>
        <p:nvSpPr>
          <p:cNvPr id="6" name="矩形: 圆角 5"/>
          <p:cNvSpPr/>
          <p:nvPr/>
        </p:nvSpPr>
        <p:spPr>
          <a:xfrm>
            <a:off x="1008102" y="2953969"/>
            <a:ext cx="4086809" cy="554400"/>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新时代高校教师职业行为十项准则</a:t>
            </a:r>
            <a:r>
              <a:rPr lang="en-US" altLang="zh-CN" dirty="0">
                <a:latin typeface="楷体" panose="02010609060101010101" pitchFamily="49" charset="-122"/>
                <a:ea typeface="楷体" panose="02010609060101010101" pitchFamily="49" charset="-122"/>
              </a:rPr>
              <a:t>》</a:t>
            </a:r>
            <a:endParaRPr lang="zh-CN" altLang="en-US" dirty="0">
              <a:latin typeface="楷体" panose="02010609060101010101" pitchFamily="49" charset="-122"/>
              <a:ea typeface="楷体" panose="02010609060101010101" pitchFamily="49" charset="-122"/>
            </a:endParaRPr>
          </a:p>
        </p:txBody>
      </p:sp>
      <p:sp>
        <p:nvSpPr>
          <p:cNvPr id="10" name="文本框 9"/>
          <p:cNvSpPr txBox="1"/>
          <p:nvPr/>
        </p:nvSpPr>
        <p:spPr>
          <a:xfrm>
            <a:off x="656254" y="3768095"/>
            <a:ext cx="11257200" cy="1532727"/>
          </a:xfrm>
          <a:prstGeom prst="rect">
            <a:avLst/>
          </a:prstGeom>
          <a:noFill/>
        </p:spPr>
        <p:txBody>
          <a:bodyPr wrap="square">
            <a:spAutoFit/>
          </a:bodyPr>
          <a:lstStyle/>
          <a:p>
            <a:pPr indent="450215" algn="just" fontAlgn="t">
              <a:lnSpc>
                <a:spcPct val="130000"/>
              </a:lnSpc>
            </a:pPr>
            <a:r>
              <a:rPr lang="zh-CN" altLang="en-US" dirty="0">
                <a:solidFill>
                  <a:prstClr val="black"/>
                </a:solidFill>
                <a:latin typeface="楷体" panose="02010609060101010101" pitchFamily="49" charset="-122"/>
                <a:ea typeface="楷体" panose="02010609060101010101" pitchFamily="49" charset="-122"/>
              </a:rPr>
              <a:t>侯某某的行为违反了</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新时代高校教师职业行为十项准则</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第六项规定。根据</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教育部关于高校教师师德失范行为处理的指导意见</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等相关规定，给予侯某某</a:t>
            </a:r>
            <a:r>
              <a:rPr lang="zh-CN" altLang="en-US" b="1" dirty="0">
                <a:solidFill>
                  <a:srgbClr val="C00000"/>
                </a:solidFill>
                <a:latin typeface="楷体" panose="02010609060101010101" pitchFamily="49" charset="-122"/>
                <a:ea typeface="楷体" panose="02010609060101010101" pitchFamily="49" charset="-122"/>
              </a:rPr>
              <a:t>调离教师岗位</a:t>
            </a:r>
            <a:r>
              <a:rPr lang="zh-CN" altLang="en-US" dirty="0">
                <a:solidFill>
                  <a:prstClr val="black"/>
                </a:solidFill>
                <a:latin typeface="楷体" panose="02010609060101010101" pitchFamily="49" charset="-122"/>
                <a:ea typeface="楷体" panose="02010609060101010101" pitchFamily="49" charset="-122"/>
              </a:rPr>
              <a:t>、</a:t>
            </a:r>
            <a:r>
              <a:rPr lang="zh-CN" altLang="en-US" b="1" dirty="0">
                <a:solidFill>
                  <a:srgbClr val="C00000"/>
                </a:solidFill>
                <a:latin typeface="楷体" panose="02010609060101010101" pitchFamily="49" charset="-122"/>
                <a:ea typeface="楷体" panose="02010609060101010101" pitchFamily="49" charset="-122"/>
              </a:rPr>
              <a:t>撤销文学院博士后管理工作办公室主任职务、取消硕士研究生导师资格的处理；撤销其教师资格，收缴教师资格证书，</a:t>
            </a:r>
            <a:r>
              <a:rPr lang="zh-CN" altLang="en-US" dirty="0">
                <a:solidFill>
                  <a:prstClr val="black"/>
                </a:solidFill>
                <a:latin typeface="楷体" panose="02010609060101010101" pitchFamily="49" charset="-122"/>
                <a:ea typeface="楷体" panose="02010609060101010101" pitchFamily="49" charset="-122"/>
              </a:rPr>
              <a:t>将其列入</a:t>
            </a:r>
            <a:r>
              <a:rPr lang="zh-CN" altLang="en-US" b="1" dirty="0">
                <a:solidFill>
                  <a:srgbClr val="C00000"/>
                </a:solidFill>
                <a:latin typeface="楷体" panose="02010609060101010101" pitchFamily="49" charset="-122"/>
                <a:ea typeface="楷体" panose="02010609060101010101" pitchFamily="49" charset="-122"/>
              </a:rPr>
              <a:t>教师资格限制库，</a:t>
            </a:r>
            <a:r>
              <a:rPr lang="en-US" altLang="zh-CN" dirty="0">
                <a:solidFill>
                  <a:prstClr val="black"/>
                </a:solidFill>
                <a:latin typeface="楷体" panose="02010609060101010101" pitchFamily="49" charset="-122"/>
                <a:ea typeface="楷体" panose="02010609060101010101" pitchFamily="49" charset="-122"/>
              </a:rPr>
              <a:t>5</a:t>
            </a:r>
            <a:r>
              <a:rPr lang="zh-CN" altLang="en-US" dirty="0">
                <a:solidFill>
                  <a:prstClr val="black"/>
                </a:solidFill>
                <a:latin typeface="楷体" panose="02010609060101010101" pitchFamily="49" charset="-122"/>
                <a:ea typeface="楷体" panose="02010609060101010101" pitchFamily="49" charset="-122"/>
              </a:rPr>
              <a:t>年内不得重新取得教师资格。文学院党政负责人向学校党委作出</a:t>
            </a:r>
            <a:r>
              <a:rPr lang="zh-CN" altLang="en-US" b="1" dirty="0">
                <a:solidFill>
                  <a:srgbClr val="C00000"/>
                </a:solidFill>
                <a:latin typeface="楷体" panose="02010609060101010101" pitchFamily="49" charset="-122"/>
                <a:ea typeface="楷体" panose="02010609060101010101" pitchFamily="49" charset="-122"/>
              </a:rPr>
              <a:t>深刻检讨。</a:t>
            </a:r>
          </a:p>
        </p:txBody>
      </p:sp>
      <p:sp>
        <p:nvSpPr>
          <p:cNvPr id="15" name="文本框 119"/>
          <p:cNvSpPr txBox="1"/>
          <p:nvPr/>
        </p:nvSpPr>
        <p:spPr>
          <a:xfrm>
            <a:off x="630238" y="2438250"/>
            <a:ext cx="4097498" cy="400110"/>
          </a:xfrm>
          <a:prstGeom prst="rect">
            <a:avLst/>
          </a:prstGeom>
          <a:noFill/>
        </p:spPr>
        <p:txBody>
          <a:bodyPr wrap="square" rtlCol="0">
            <a:spAutoFit/>
          </a:bodyPr>
          <a:lstStyle/>
          <a:p>
            <a:pPr marL="342900" indent="-342900">
              <a:buFont typeface="Wingdings" panose="05000000000000000000" pitchFamily="2" charset="2"/>
              <a:buChar char="Ø"/>
            </a:pPr>
            <a:r>
              <a:rPr lang="zh-CN" altLang="en-US" sz="2000" b="1" dirty="0">
                <a:latin typeface="黑体" panose="02010609060101010101" pitchFamily="49" charset="-122"/>
                <a:ea typeface="黑体" panose="02010609060101010101" pitchFamily="49" charset="-122"/>
              </a:rPr>
              <a:t>处理结果</a:t>
            </a:r>
            <a:endParaRPr lang="en-US" altLang="zh-CN" sz="2000" b="1" dirty="0">
              <a:latin typeface="黑体" panose="02010609060101010101" pitchFamily="49" charset="-122"/>
              <a:ea typeface="黑体" panose="02010609060101010101" pitchFamily="49" charset="-122"/>
            </a:endParaRPr>
          </a:p>
        </p:txBody>
      </p:sp>
      <p:sp>
        <p:nvSpPr>
          <p:cNvPr id="16" name="灯片编号占位符 131"/>
          <p:cNvSpPr txBox="1"/>
          <p:nvPr/>
        </p:nvSpPr>
        <p:spPr>
          <a:xfrm>
            <a:off x="11417299" y="6578668"/>
            <a:ext cx="650875"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altLang="zh-CN" sz="1200" dirty="0">
                <a:solidFill>
                  <a:prstClr val="white"/>
                </a:solidFill>
                <a:latin typeface="Calibri" panose="020F0502020204030204"/>
                <a:ea typeface="宋体" panose="02010600030101010101" pitchFamily="2" charset="-122"/>
              </a:rPr>
              <a:t>-</a:t>
            </a:r>
            <a:fld id="{D6B02234-A951-478D-B725-4AAC724CF730}" type="slidenum">
              <a:rPr lang="zh-CN" altLang="en-US" sz="1200" smtClean="0">
                <a:solidFill>
                  <a:prstClr val="white"/>
                </a:solidFill>
                <a:latin typeface="Calibri" panose="020F0502020204030204"/>
                <a:ea typeface="宋体" panose="02010600030101010101" pitchFamily="2" charset="-122"/>
              </a:rPr>
              <a:t>14</a:t>
            </a:fld>
            <a:r>
              <a:rPr lang="en-US" altLang="zh-CN" sz="1200" dirty="0">
                <a:solidFill>
                  <a:prstClr val="white"/>
                </a:solidFill>
                <a:latin typeface="Calibri" panose="020F0502020204030204"/>
                <a:ea typeface="宋体" panose="02010600030101010101" pitchFamily="2" charset="-122"/>
              </a:rPr>
              <a:t>-</a:t>
            </a:r>
            <a:endParaRPr lang="zh-CN" altLang="en-US" sz="1200" dirty="0">
              <a:solidFill>
                <a:prstClr val="white"/>
              </a:solidFill>
              <a:latin typeface="Calibri" panose="020F0502020204030204"/>
              <a:ea typeface="宋体" panose="02010600030101010101" pitchFamily="2" charset="-122"/>
            </a:endParaRPr>
          </a:p>
        </p:txBody>
      </p:sp>
      <p:sp>
        <p:nvSpPr>
          <p:cNvPr id="7" name="文本框 6"/>
          <p:cNvSpPr txBox="1"/>
          <p:nvPr/>
        </p:nvSpPr>
        <p:spPr>
          <a:xfrm>
            <a:off x="9048750" y="6524840"/>
            <a:ext cx="2619375" cy="338554"/>
          </a:xfrm>
          <a:prstGeom prst="rect">
            <a:avLst/>
          </a:prstGeom>
          <a:noFill/>
        </p:spPr>
        <p:txBody>
          <a:bodyPr wrap="square" rtlCol="0">
            <a:spAutoFit/>
          </a:bodyPr>
          <a:lstStyle/>
          <a:p>
            <a:r>
              <a:rPr lang="zh-CN" altLang="en-US" sz="1600" dirty="0">
                <a:solidFill>
                  <a:schemeClr val="bg1"/>
                </a:solidFill>
                <a:latin typeface="隶书" panose="02010509060101010101" pitchFamily="49" charset="-122"/>
                <a:ea typeface="隶书" panose="02010509060101010101" pitchFamily="49" charset="-122"/>
              </a:rPr>
              <a:t>以案为鉴，以案明纪</a:t>
            </a:r>
          </a:p>
        </p:txBody>
      </p:sp>
      <p:sp>
        <p:nvSpPr>
          <p:cNvPr id="12" name="矩形: 圆角 5"/>
          <p:cNvSpPr/>
          <p:nvPr/>
        </p:nvSpPr>
        <p:spPr>
          <a:xfrm>
            <a:off x="5300702" y="2953969"/>
            <a:ext cx="6116597" cy="554400"/>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教育部关于高校教师师德失范行为处理的指导意见</a:t>
            </a:r>
            <a:r>
              <a:rPr lang="en-US" altLang="zh-CN" dirty="0">
                <a:latin typeface="楷体" panose="02010609060101010101" pitchFamily="49" charset="-122"/>
                <a:ea typeface="楷体" panose="02010609060101010101" pitchFamily="49" charset="-122"/>
              </a:rPr>
              <a:t>》</a:t>
            </a:r>
            <a:endParaRPr lang="zh-CN" altLang="en-US"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3832614112"/>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a:off x="278545" y="2486525"/>
            <a:ext cx="11634909" cy="0"/>
          </a:xfrm>
          <a:prstGeom prst="line">
            <a:avLst/>
          </a:prstGeom>
          <a:ln w="12700">
            <a:solidFill>
              <a:srgbClr val="990000"/>
            </a:solidFill>
            <a:prstDash val="dash"/>
          </a:ln>
        </p:spPr>
        <p:style>
          <a:lnRef idx="1">
            <a:schemeClr val="accent1"/>
          </a:lnRef>
          <a:fillRef idx="0">
            <a:schemeClr val="accent1"/>
          </a:fillRef>
          <a:effectRef idx="0">
            <a:schemeClr val="accent1"/>
          </a:effectRef>
          <a:fontRef idx="minor">
            <a:schemeClr val="tx1"/>
          </a:fontRef>
        </p:style>
      </p:cxnSp>
      <p:sp>
        <p:nvSpPr>
          <p:cNvPr id="13" name="标题 1"/>
          <p:cNvSpPr txBox="1"/>
          <p:nvPr/>
        </p:nvSpPr>
        <p:spPr>
          <a:xfrm>
            <a:off x="873841" y="26504"/>
            <a:ext cx="9210627" cy="54329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zh-CN" altLang="en-US" sz="3600" dirty="0">
                <a:solidFill>
                  <a:prstClr val="white"/>
                </a:solidFill>
                <a:latin typeface="黑体" panose="02010609060101010101" pitchFamily="49" charset="-122"/>
                <a:ea typeface="黑体" panose="02010609060101010101" pitchFamily="49" charset="-122"/>
              </a:rPr>
              <a:t>警示教育：公开曝光师德违规案例</a:t>
            </a:r>
          </a:p>
        </p:txBody>
      </p:sp>
      <p:sp>
        <p:nvSpPr>
          <p:cNvPr id="14" name="文本框 13"/>
          <p:cNvSpPr txBox="1"/>
          <p:nvPr/>
        </p:nvSpPr>
        <p:spPr>
          <a:xfrm>
            <a:off x="4815942" y="6220927"/>
            <a:ext cx="7376058" cy="276999"/>
          </a:xfrm>
          <a:prstGeom prst="rect">
            <a:avLst/>
          </a:prstGeom>
          <a:noFill/>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来源：教育部 </a:t>
            </a:r>
            <a:r>
              <a:rPr lang="en-US" altLang="zh-CN" sz="1200" dirty="0">
                <a:latin typeface="微软雅黑" panose="020B0503020204020204" pitchFamily="34" charset="-122"/>
                <a:ea typeface="微软雅黑" panose="020B0503020204020204" pitchFamily="34" charset="-122"/>
              </a:rPr>
              <a:t>http://www.moe.gov.cn/jyb_xwfb/gzdt_gzdt/s5987/202212/t20221228_1036899.html</a:t>
            </a:r>
            <a:endParaRPr lang="zh-CN" altLang="en-US" sz="1200" dirty="0">
              <a:latin typeface="微软雅黑" panose="020B0503020204020204" pitchFamily="34" charset="-122"/>
              <a:ea typeface="微软雅黑" panose="020B0503020204020204" pitchFamily="34" charset="-122"/>
            </a:endParaRPr>
          </a:p>
        </p:txBody>
      </p:sp>
      <p:sp>
        <p:nvSpPr>
          <p:cNvPr id="2" name="文本框 119"/>
          <p:cNvSpPr txBox="1"/>
          <p:nvPr/>
        </p:nvSpPr>
        <p:spPr>
          <a:xfrm>
            <a:off x="583364" y="875143"/>
            <a:ext cx="8713036" cy="400110"/>
          </a:xfrm>
          <a:prstGeom prst="rect">
            <a:avLst/>
          </a:prstGeom>
          <a:noFill/>
        </p:spPr>
        <p:txBody>
          <a:bodyPr wrap="square" rtlCol="0">
            <a:spAutoFit/>
          </a:bodyPr>
          <a:lstStyle/>
          <a:p>
            <a:pPr marL="342900" indent="-342900">
              <a:buFont typeface="Wingdings" panose="05000000000000000000" pitchFamily="2" charset="2"/>
              <a:buChar char="Ø"/>
            </a:pPr>
            <a:r>
              <a:rPr lang="zh-CN" altLang="en-US" sz="2000" b="1" dirty="0">
                <a:latin typeface="黑体" panose="02010609060101010101" pitchFamily="49" charset="-122"/>
                <a:ea typeface="黑体" panose="02010609060101010101" pitchFamily="49" charset="-122"/>
              </a:rPr>
              <a:t>违规问题</a:t>
            </a:r>
            <a:r>
              <a:rPr lang="zh-CN" altLang="en-US" sz="2000" b="1" dirty="0" smtClean="0">
                <a:latin typeface="黑体" panose="02010609060101010101" pitchFamily="49" charset="-122"/>
                <a:ea typeface="黑体" panose="02010609060101010101" pitchFamily="49" charset="-122"/>
              </a:rPr>
              <a:t>：</a:t>
            </a:r>
            <a:r>
              <a:rPr lang="zh-CN" altLang="en-US" sz="2000" b="1" dirty="0">
                <a:solidFill>
                  <a:srgbClr val="C00000"/>
                </a:solidFill>
                <a:latin typeface="黑体" panose="02010609060101010101" pitchFamily="49" charset="-122"/>
                <a:ea typeface="黑体" panose="02010609060101010101" pitchFamily="49" charset="-122"/>
              </a:rPr>
              <a:t>性</a:t>
            </a:r>
            <a:r>
              <a:rPr lang="zh-CN" altLang="en-US" sz="2000" b="1" dirty="0" smtClean="0">
                <a:solidFill>
                  <a:srgbClr val="C00000"/>
                </a:solidFill>
                <a:latin typeface="黑体" panose="02010609060101010101" pitchFamily="49" charset="-122"/>
                <a:ea typeface="黑体" panose="02010609060101010101" pitchFamily="49" charset="-122"/>
              </a:rPr>
              <a:t>侵学生未</a:t>
            </a:r>
            <a:r>
              <a:rPr lang="zh-CN" altLang="en-US" sz="2000" b="1" dirty="0">
                <a:solidFill>
                  <a:srgbClr val="C00000"/>
                </a:solidFill>
                <a:latin typeface="黑体" panose="02010609060101010101" pitchFamily="49" charset="-122"/>
                <a:ea typeface="黑体" panose="02010609060101010101" pitchFamily="49" charset="-122"/>
              </a:rPr>
              <a:t>遂</a:t>
            </a:r>
            <a:endParaRPr lang="en-US" altLang="zh-CN" sz="2000" b="1" dirty="0">
              <a:solidFill>
                <a:srgbClr val="C00000"/>
              </a:solidFill>
              <a:latin typeface="黑体" panose="02010609060101010101" pitchFamily="49" charset="-122"/>
              <a:ea typeface="黑体" panose="02010609060101010101" pitchFamily="49" charset="-122"/>
            </a:endParaRPr>
          </a:p>
        </p:txBody>
      </p:sp>
      <p:sp>
        <p:nvSpPr>
          <p:cNvPr id="5" name="文本框 4"/>
          <p:cNvSpPr txBox="1"/>
          <p:nvPr/>
        </p:nvSpPr>
        <p:spPr>
          <a:xfrm>
            <a:off x="630238" y="1367128"/>
            <a:ext cx="11255830" cy="812530"/>
          </a:xfrm>
          <a:prstGeom prst="rect">
            <a:avLst/>
          </a:prstGeom>
          <a:noFill/>
        </p:spPr>
        <p:txBody>
          <a:bodyPr wrap="square">
            <a:spAutoFit/>
          </a:bodyPr>
          <a:lstStyle/>
          <a:p>
            <a:pPr indent="450215" algn="just" fontAlgn="t">
              <a:lnSpc>
                <a:spcPct val="130000"/>
              </a:lnSpc>
            </a:pPr>
            <a:r>
              <a:rPr lang="zh-CN" altLang="en-US" dirty="0">
                <a:solidFill>
                  <a:prstClr val="black"/>
                </a:solidFill>
                <a:latin typeface="楷体" panose="02010609060101010101" pitchFamily="49" charset="-122"/>
                <a:ea typeface="楷体" panose="02010609060101010101" pitchFamily="49" charset="-122"/>
              </a:rPr>
              <a:t>中山大学教师杨某某性侵女学生未遂问题。</a:t>
            </a:r>
            <a:r>
              <a:rPr lang="en-US" altLang="zh-CN" dirty="0">
                <a:solidFill>
                  <a:prstClr val="black"/>
                </a:solidFill>
                <a:latin typeface="楷体" panose="02010609060101010101" pitchFamily="49" charset="-122"/>
                <a:ea typeface="楷体" panose="02010609060101010101" pitchFamily="49" charset="-122"/>
              </a:rPr>
              <a:t>2021</a:t>
            </a:r>
            <a:r>
              <a:rPr lang="zh-CN" altLang="en-US" dirty="0">
                <a:solidFill>
                  <a:prstClr val="black"/>
                </a:solidFill>
                <a:latin typeface="楷体" panose="02010609060101010101" pitchFamily="49" charset="-122"/>
                <a:ea typeface="楷体" panose="02010609060101010101" pitchFamily="49" charset="-122"/>
              </a:rPr>
              <a:t>年</a:t>
            </a:r>
            <a:r>
              <a:rPr lang="en-US" altLang="zh-CN" dirty="0">
                <a:solidFill>
                  <a:prstClr val="black"/>
                </a:solidFill>
                <a:latin typeface="楷体" panose="02010609060101010101" pitchFamily="49" charset="-122"/>
                <a:ea typeface="楷体" panose="02010609060101010101" pitchFamily="49" charset="-122"/>
              </a:rPr>
              <a:t>7</a:t>
            </a:r>
            <a:r>
              <a:rPr lang="zh-CN" altLang="en-US" dirty="0">
                <a:solidFill>
                  <a:prstClr val="black"/>
                </a:solidFill>
                <a:latin typeface="楷体" panose="02010609060101010101" pitchFamily="49" charset="-122"/>
                <a:ea typeface="楷体" panose="02010609060101010101" pitchFamily="49" charset="-122"/>
              </a:rPr>
              <a:t>月，杨某某酒后对女学生图谋不轨，因涉嫌强奸罪被刑事拘留，后判处有期徒刑一年六个月。</a:t>
            </a:r>
          </a:p>
        </p:txBody>
      </p:sp>
      <p:sp>
        <p:nvSpPr>
          <p:cNvPr id="6" name="矩形: 圆角 5"/>
          <p:cNvSpPr/>
          <p:nvPr/>
        </p:nvSpPr>
        <p:spPr>
          <a:xfrm>
            <a:off x="126145" y="3114004"/>
            <a:ext cx="4086809" cy="554400"/>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新时代高校教师职业行为十项准则</a:t>
            </a:r>
            <a:r>
              <a:rPr lang="en-US" altLang="zh-CN" dirty="0">
                <a:latin typeface="楷体" panose="02010609060101010101" pitchFamily="49" charset="-122"/>
                <a:ea typeface="楷体" panose="02010609060101010101" pitchFamily="49" charset="-122"/>
              </a:rPr>
              <a:t>》</a:t>
            </a:r>
            <a:endParaRPr lang="zh-CN" altLang="en-US" dirty="0">
              <a:latin typeface="楷体" panose="02010609060101010101" pitchFamily="49" charset="-122"/>
              <a:ea typeface="楷体" panose="02010609060101010101" pitchFamily="49" charset="-122"/>
            </a:endParaRPr>
          </a:p>
        </p:txBody>
      </p:sp>
      <p:sp>
        <p:nvSpPr>
          <p:cNvPr id="9" name="矩形: 圆角 8"/>
          <p:cNvSpPr/>
          <p:nvPr/>
        </p:nvSpPr>
        <p:spPr>
          <a:xfrm>
            <a:off x="4312871" y="3122323"/>
            <a:ext cx="3795047" cy="554400"/>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事业单位工作人员处分暂行规定</a:t>
            </a:r>
            <a:r>
              <a:rPr lang="en-US" altLang="zh-CN" dirty="0">
                <a:latin typeface="楷体" panose="02010609060101010101" pitchFamily="49" charset="-122"/>
                <a:ea typeface="楷体" panose="02010609060101010101" pitchFamily="49" charset="-122"/>
              </a:rPr>
              <a:t>》</a:t>
            </a:r>
            <a:endParaRPr lang="zh-CN" altLang="en-US" dirty="0">
              <a:latin typeface="楷体" panose="02010609060101010101" pitchFamily="49" charset="-122"/>
              <a:ea typeface="楷体" panose="02010609060101010101" pitchFamily="49" charset="-122"/>
            </a:endParaRPr>
          </a:p>
        </p:txBody>
      </p:sp>
      <p:sp>
        <p:nvSpPr>
          <p:cNvPr id="10" name="文本框 9"/>
          <p:cNvSpPr txBox="1"/>
          <p:nvPr/>
        </p:nvSpPr>
        <p:spPr>
          <a:xfrm>
            <a:off x="560335" y="3905888"/>
            <a:ext cx="11257200" cy="1172629"/>
          </a:xfrm>
          <a:prstGeom prst="rect">
            <a:avLst/>
          </a:prstGeom>
          <a:noFill/>
        </p:spPr>
        <p:txBody>
          <a:bodyPr wrap="square">
            <a:spAutoFit/>
          </a:bodyPr>
          <a:lstStyle/>
          <a:p>
            <a:pPr indent="450215" algn="just" fontAlgn="t">
              <a:lnSpc>
                <a:spcPct val="130000"/>
              </a:lnSpc>
            </a:pPr>
            <a:r>
              <a:rPr lang="zh-CN" altLang="en-US" dirty="0">
                <a:solidFill>
                  <a:prstClr val="black"/>
                </a:solidFill>
                <a:latin typeface="楷体" panose="02010609060101010101" pitchFamily="49" charset="-122"/>
                <a:ea typeface="楷体" panose="02010609060101010101" pitchFamily="49" charset="-122"/>
              </a:rPr>
              <a:t>杨某某的行为违反了</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新时代高校教师职业行为十项准则</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第六项规定。根据</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事业单位工作人员处分暂行规定</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教育部关于高校教师师德失范行为处理的指导意见</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等相关规定，给予</a:t>
            </a:r>
            <a:r>
              <a:rPr lang="zh-CN" altLang="en-US" b="1" dirty="0">
                <a:solidFill>
                  <a:srgbClr val="C00000"/>
                </a:solidFill>
                <a:latin typeface="楷体" panose="02010609060101010101" pitchFamily="49" charset="-122"/>
                <a:ea typeface="楷体" panose="02010609060101010101" pitchFamily="49" charset="-122"/>
              </a:rPr>
              <a:t>杨某某开除处分，丧失其教师资格，列入教师资格限制库，终身不得重新申请认定教师资格。</a:t>
            </a:r>
            <a:r>
              <a:rPr lang="zh-CN" altLang="en-US" dirty="0">
                <a:solidFill>
                  <a:prstClr val="black"/>
                </a:solidFill>
                <a:latin typeface="楷体" panose="02010609060101010101" pitchFamily="49" charset="-122"/>
                <a:ea typeface="楷体" panose="02010609060101010101" pitchFamily="49" charset="-122"/>
              </a:rPr>
              <a:t>其所在部门党政负责人</a:t>
            </a:r>
            <a:r>
              <a:rPr lang="zh-CN" altLang="en-US" b="1" dirty="0">
                <a:solidFill>
                  <a:srgbClr val="C00000"/>
                </a:solidFill>
                <a:latin typeface="楷体" panose="02010609060101010101" pitchFamily="49" charset="-122"/>
                <a:ea typeface="楷体" panose="02010609060101010101" pitchFamily="49" charset="-122"/>
              </a:rPr>
              <a:t>向学校作出书面检讨。</a:t>
            </a:r>
          </a:p>
        </p:txBody>
      </p:sp>
      <p:sp>
        <p:nvSpPr>
          <p:cNvPr id="15" name="文本框 119"/>
          <p:cNvSpPr txBox="1"/>
          <p:nvPr/>
        </p:nvSpPr>
        <p:spPr>
          <a:xfrm>
            <a:off x="560335" y="2600210"/>
            <a:ext cx="4097498" cy="400110"/>
          </a:xfrm>
          <a:prstGeom prst="rect">
            <a:avLst/>
          </a:prstGeom>
          <a:noFill/>
        </p:spPr>
        <p:txBody>
          <a:bodyPr wrap="square" rtlCol="0">
            <a:spAutoFit/>
          </a:bodyPr>
          <a:lstStyle/>
          <a:p>
            <a:pPr marL="342900" indent="-342900">
              <a:buFont typeface="Wingdings" panose="05000000000000000000" pitchFamily="2" charset="2"/>
              <a:buChar char="Ø"/>
            </a:pPr>
            <a:r>
              <a:rPr lang="zh-CN" altLang="en-US" sz="2000" b="1" dirty="0">
                <a:latin typeface="黑体" panose="02010609060101010101" pitchFamily="49" charset="-122"/>
                <a:ea typeface="黑体" panose="02010609060101010101" pitchFamily="49" charset="-122"/>
              </a:rPr>
              <a:t>处理结果</a:t>
            </a:r>
            <a:endParaRPr lang="en-US" altLang="zh-CN" sz="2000" b="1" dirty="0">
              <a:latin typeface="黑体" panose="02010609060101010101" pitchFamily="49" charset="-122"/>
              <a:ea typeface="黑体" panose="02010609060101010101" pitchFamily="49" charset="-122"/>
            </a:endParaRPr>
          </a:p>
        </p:txBody>
      </p:sp>
      <p:sp>
        <p:nvSpPr>
          <p:cNvPr id="16" name="灯片编号占位符 131"/>
          <p:cNvSpPr txBox="1"/>
          <p:nvPr/>
        </p:nvSpPr>
        <p:spPr>
          <a:xfrm>
            <a:off x="11417299" y="6578668"/>
            <a:ext cx="650875"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altLang="zh-CN" sz="1200" dirty="0">
                <a:solidFill>
                  <a:prstClr val="white"/>
                </a:solidFill>
                <a:latin typeface="Calibri" panose="020F0502020204030204"/>
                <a:ea typeface="宋体" panose="02010600030101010101" pitchFamily="2" charset="-122"/>
              </a:rPr>
              <a:t>-</a:t>
            </a:r>
            <a:fld id="{D6B02234-A951-478D-B725-4AAC724CF730}" type="slidenum">
              <a:rPr lang="zh-CN" altLang="en-US" sz="1200" smtClean="0">
                <a:solidFill>
                  <a:prstClr val="white"/>
                </a:solidFill>
                <a:latin typeface="Calibri" panose="020F0502020204030204"/>
                <a:ea typeface="宋体" panose="02010600030101010101" pitchFamily="2" charset="-122"/>
              </a:rPr>
              <a:t>15</a:t>
            </a:fld>
            <a:r>
              <a:rPr lang="en-US" altLang="zh-CN" sz="1200" dirty="0">
                <a:solidFill>
                  <a:prstClr val="white"/>
                </a:solidFill>
                <a:latin typeface="Calibri" panose="020F0502020204030204"/>
                <a:ea typeface="宋体" panose="02010600030101010101" pitchFamily="2" charset="-122"/>
              </a:rPr>
              <a:t>-</a:t>
            </a:r>
            <a:endParaRPr lang="zh-CN" altLang="en-US" sz="1200" dirty="0">
              <a:solidFill>
                <a:prstClr val="white"/>
              </a:solidFill>
              <a:latin typeface="Calibri" panose="020F0502020204030204"/>
              <a:ea typeface="宋体" panose="02010600030101010101" pitchFamily="2" charset="-122"/>
            </a:endParaRPr>
          </a:p>
        </p:txBody>
      </p:sp>
      <p:sp>
        <p:nvSpPr>
          <p:cNvPr id="7" name="文本框 6"/>
          <p:cNvSpPr txBox="1"/>
          <p:nvPr/>
        </p:nvSpPr>
        <p:spPr>
          <a:xfrm>
            <a:off x="9048750" y="6524840"/>
            <a:ext cx="2619375" cy="338554"/>
          </a:xfrm>
          <a:prstGeom prst="rect">
            <a:avLst/>
          </a:prstGeom>
          <a:noFill/>
        </p:spPr>
        <p:txBody>
          <a:bodyPr wrap="square" rtlCol="0">
            <a:spAutoFit/>
          </a:bodyPr>
          <a:lstStyle/>
          <a:p>
            <a:r>
              <a:rPr lang="zh-CN" altLang="en-US" sz="1600" dirty="0">
                <a:solidFill>
                  <a:schemeClr val="bg1"/>
                </a:solidFill>
                <a:latin typeface="隶书" panose="02010509060101010101" pitchFamily="49" charset="-122"/>
                <a:ea typeface="隶书" panose="02010509060101010101" pitchFamily="49" charset="-122"/>
              </a:rPr>
              <a:t>以案为鉴，以案明纪</a:t>
            </a:r>
          </a:p>
        </p:txBody>
      </p:sp>
      <p:sp>
        <p:nvSpPr>
          <p:cNvPr id="17" name="矩形: 圆角 8"/>
          <p:cNvSpPr/>
          <p:nvPr/>
        </p:nvSpPr>
        <p:spPr>
          <a:xfrm>
            <a:off x="8205394" y="3114004"/>
            <a:ext cx="3888180" cy="554400"/>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教育部关于高校教师师德失范行为处理的指导意见</a:t>
            </a:r>
            <a:r>
              <a:rPr lang="en-US" altLang="zh-CN" dirty="0">
                <a:latin typeface="楷体" panose="02010609060101010101" pitchFamily="49" charset="-122"/>
                <a:ea typeface="楷体" panose="02010609060101010101" pitchFamily="49" charset="-122"/>
              </a:rPr>
              <a:t>》</a:t>
            </a:r>
            <a:endParaRPr lang="zh-CN" altLang="en-US"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3100948016"/>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a:off x="251159" y="2262789"/>
            <a:ext cx="11634909" cy="0"/>
          </a:xfrm>
          <a:prstGeom prst="line">
            <a:avLst/>
          </a:prstGeom>
          <a:ln w="12700">
            <a:solidFill>
              <a:srgbClr val="990000"/>
            </a:solidFill>
            <a:prstDash val="dash"/>
          </a:ln>
        </p:spPr>
        <p:style>
          <a:lnRef idx="1">
            <a:schemeClr val="accent1"/>
          </a:lnRef>
          <a:fillRef idx="0">
            <a:schemeClr val="accent1"/>
          </a:fillRef>
          <a:effectRef idx="0">
            <a:schemeClr val="accent1"/>
          </a:effectRef>
          <a:fontRef idx="minor">
            <a:schemeClr val="tx1"/>
          </a:fontRef>
        </p:style>
      </p:cxnSp>
      <p:sp>
        <p:nvSpPr>
          <p:cNvPr id="13" name="标题 1"/>
          <p:cNvSpPr txBox="1"/>
          <p:nvPr/>
        </p:nvSpPr>
        <p:spPr>
          <a:xfrm>
            <a:off x="873841" y="26504"/>
            <a:ext cx="9210627" cy="54329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zh-CN" altLang="en-US" sz="3600" dirty="0">
                <a:solidFill>
                  <a:prstClr val="white"/>
                </a:solidFill>
                <a:latin typeface="黑体" panose="02010609060101010101" pitchFamily="49" charset="-122"/>
                <a:ea typeface="黑体" panose="02010609060101010101" pitchFamily="49" charset="-122"/>
              </a:rPr>
              <a:t>警示教育：公开曝光师德违规案例</a:t>
            </a:r>
          </a:p>
        </p:txBody>
      </p:sp>
      <p:sp>
        <p:nvSpPr>
          <p:cNvPr id="14" name="文本框 13"/>
          <p:cNvSpPr txBox="1"/>
          <p:nvPr/>
        </p:nvSpPr>
        <p:spPr>
          <a:xfrm>
            <a:off x="4815942" y="6220927"/>
            <a:ext cx="7376058" cy="276999"/>
          </a:xfrm>
          <a:prstGeom prst="rect">
            <a:avLst/>
          </a:prstGeom>
          <a:noFill/>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来源：教育部 </a:t>
            </a:r>
            <a:r>
              <a:rPr lang="en-US" altLang="zh-CN" sz="1200" dirty="0">
                <a:latin typeface="微软雅黑" panose="020B0503020204020204" pitchFamily="34" charset="-122"/>
                <a:ea typeface="微软雅黑" panose="020B0503020204020204" pitchFamily="34" charset="-122"/>
              </a:rPr>
              <a:t>http://www.moe.gov.cn/jyb_xwfb/gzdt_gzdt/s5987/202111/t20211130_583351.html</a:t>
            </a:r>
            <a:endParaRPr lang="zh-CN" altLang="en-US" sz="1200" dirty="0">
              <a:latin typeface="微软雅黑" panose="020B0503020204020204" pitchFamily="34" charset="-122"/>
              <a:ea typeface="微软雅黑" panose="020B0503020204020204" pitchFamily="34" charset="-122"/>
            </a:endParaRPr>
          </a:p>
        </p:txBody>
      </p:sp>
      <p:sp>
        <p:nvSpPr>
          <p:cNvPr id="2" name="文本框 119"/>
          <p:cNvSpPr txBox="1"/>
          <p:nvPr/>
        </p:nvSpPr>
        <p:spPr>
          <a:xfrm>
            <a:off x="583364" y="875143"/>
            <a:ext cx="8713036" cy="400110"/>
          </a:xfrm>
          <a:prstGeom prst="rect">
            <a:avLst/>
          </a:prstGeom>
          <a:noFill/>
        </p:spPr>
        <p:txBody>
          <a:bodyPr wrap="square" rtlCol="0">
            <a:spAutoFit/>
          </a:bodyPr>
          <a:lstStyle/>
          <a:p>
            <a:pPr marL="342900" indent="-342900">
              <a:buFont typeface="Wingdings" panose="05000000000000000000" pitchFamily="2" charset="2"/>
              <a:buChar char="Ø"/>
            </a:pPr>
            <a:r>
              <a:rPr lang="zh-CN" altLang="en-US" sz="2000" b="1" dirty="0">
                <a:latin typeface="黑体" panose="02010609060101010101" pitchFamily="49" charset="-122"/>
                <a:ea typeface="黑体" panose="02010609060101010101" pitchFamily="49" charset="-122"/>
              </a:rPr>
              <a:t>违规问题：</a:t>
            </a:r>
            <a:r>
              <a:rPr lang="zh-CN" altLang="en-US" sz="2000" b="1" dirty="0">
                <a:solidFill>
                  <a:srgbClr val="C00000"/>
                </a:solidFill>
                <a:latin typeface="黑体" panose="02010609060101010101" pitchFamily="49" charset="-122"/>
                <a:ea typeface="黑体" panose="02010609060101010101" pitchFamily="49" charset="-122"/>
              </a:rPr>
              <a:t>性骚扰学生、收受礼品、不当言论</a:t>
            </a:r>
            <a:endParaRPr lang="en-US" altLang="zh-CN" sz="2000" b="1" dirty="0">
              <a:solidFill>
                <a:srgbClr val="C00000"/>
              </a:solidFill>
              <a:latin typeface="黑体" panose="02010609060101010101" pitchFamily="49" charset="-122"/>
              <a:ea typeface="黑体" panose="02010609060101010101" pitchFamily="49" charset="-122"/>
            </a:endParaRPr>
          </a:p>
        </p:txBody>
      </p:sp>
      <p:sp>
        <p:nvSpPr>
          <p:cNvPr id="5" name="文本框 4"/>
          <p:cNvSpPr txBox="1"/>
          <p:nvPr/>
        </p:nvSpPr>
        <p:spPr>
          <a:xfrm>
            <a:off x="630238" y="1367128"/>
            <a:ext cx="11255830" cy="812530"/>
          </a:xfrm>
          <a:prstGeom prst="rect">
            <a:avLst/>
          </a:prstGeom>
          <a:noFill/>
        </p:spPr>
        <p:txBody>
          <a:bodyPr wrap="square">
            <a:spAutoFit/>
          </a:bodyPr>
          <a:lstStyle/>
          <a:p>
            <a:pPr indent="450215" algn="just" fontAlgn="t">
              <a:lnSpc>
                <a:spcPct val="130000"/>
              </a:lnSpc>
            </a:pPr>
            <a:r>
              <a:rPr lang="zh-CN" altLang="en-US" dirty="0">
                <a:solidFill>
                  <a:prstClr val="black"/>
                </a:solidFill>
                <a:latin typeface="楷体" panose="02010609060101010101" pitchFamily="49" charset="-122"/>
                <a:ea typeface="楷体" panose="02010609060101010101" pitchFamily="49" charset="-122"/>
              </a:rPr>
              <a:t>中南大学教师陈某性骚扰女学生等问题。</a:t>
            </a:r>
            <a:r>
              <a:rPr lang="en-US" altLang="zh-CN" dirty="0">
                <a:solidFill>
                  <a:prstClr val="black"/>
                </a:solidFill>
                <a:latin typeface="楷体" panose="02010609060101010101" pitchFamily="49" charset="-122"/>
                <a:ea typeface="楷体" panose="02010609060101010101" pitchFamily="49" charset="-122"/>
              </a:rPr>
              <a:t>2013—2017</a:t>
            </a:r>
            <a:r>
              <a:rPr lang="zh-CN" altLang="en-US" dirty="0">
                <a:solidFill>
                  <a:prstClr val="black"/>
                </a:solidFill>
                <a:latin typeface="楷体" panose="02010609060101010101" pitchFamily="49" charset="-122"/>
                <a:ea typeface="楷体" panose="02010609060101010101" pitchFamily="49" charset="-122"/>
              </a:rPr>
              <a:t>年间，陈某先后出现性骚扰女学生、向学生索要并收受礼品、在课堂讲授与教学无关的内容等行为。</a:t>
            </a:r>
          </a:p>
        </p:txBody>
      </p:sp>
      <p:sp>
        <p:nvSpPr>
          <p:cNvPr id="6" name="矩形: 圆角 5"/>
          <p:cNvSpPr/>
          <p:nvPr/>
        </p:nvSpPr>
        <p:spPr>
          <a:xfrm>
            <a:off x="251159" y="3022762"/>
            <a:ext cx="2732711" cy="554400"/>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新时代高校教师职业行为十项准则</a:t>
            </a:r>
            <a:r>
              <a:rPr lang="en-US" altLang="zh-CN" dirty="0">
                <a:latin typeface="楷体" panose="02010609060101010101" pitchFamily="49" charset="-122"/>
                <a:ea typeface="楷体" panose="02010609060101010101" pitchFamily="49" charset="-122"/>
              </a:rPr>
              <a:t>》</a:t>
            </a:r>
            <a:endParaRPr lang="zh-CN" altLang="en-US" dirty="0">
              <a:latin typeface="楷体" panose="02010609060101010101" pitchFamily="49" charset="-122"/>
              <a:ea typeface="楷体" panose="02010609060101010101" pitchFamily="49" charset="-122"/>
            </a:endParaRPr>
          </a:p>
        </p:txBody>
      </p:sp>
      <p:sp>
        <p:nvSpPr>
          <p:cNvPr id="10" name="文本框 9"/>
          <p:cNvSpPr txBox="1"/>
          <p:nvPr/>
        </p:nvSpPr>
        <p:spPr>
          <a:xfrm>
            <a:off x="628868" y="3783795"/>
            <a:ext cx="11257200" cy="1532727"/>
          </a:xfrm>
          <a:prstGeom prst="rect">
            <a:avLst/>
          </a:prstGeom>
          <a:noFill/>
        </p:spPr>
        <p:txBody>
          <a:bodyPr wrap="square">
            <a:spAutoFit/>
          </a:bodyPr>
          <a:lstStyle/>
          <a:p>
            <a:pPr indent="450215" algn="just" fontAlgn="t">
              <a:lnSpc>
                <a:spcPct val="130000"/>
              </a:lnSpc>
            </a:pPr>
            <a:r>
              <a:rPr lang="zh-CN" altLang="en-US" dirty="0">
                <a:solidFill>
                  <a:prstClr val="black"/>
                </a:solidFill>
                <a:latin typeface="楷体" panose="02010609060101010101" pitchFamily="49" charset="-122"/>
                <a:ea typeface="楷体" panose="02010609060101010101" pitchFamily="49" charset="-122"/>
              </a:rPr>
              <a:t>陈某的行为违反了</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新时代高校教师职业行为十项准则</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第四项、第六项、第九项规定。根据</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中国共产党纪律处分条例</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事业单位工作人员处分暂行规定</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教育部关于高校教师师德失范行为处理的指导意见</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等相关规定，给予陈某</a:t>
            </a:r>
            <a:r>
              <a:rPr lang="zh-CN" altLang="en-US" b="1" dirty="0">
                <a:solidFill>
                  <a:srgbClr val="C00000"/>
                </a:solidFill>
                <a:latin typeface="楷体" panose="02010609060101010101" pitchFamily="49" charset="-122"/>
                <a:ea typeface="楷体" panose="02010609060101010101" pitchFamily="49" charset="-122"/>
              </a:rPr>
              <a:t>留党察看</a:t>
            </a:r>
            <a:r>
              <a:rPr lang="zh-CN" altLang="en-US" dirty="0">
                <a:solidFill>
                  <a:prstClr val="black"/>
                </a:solidFill>
                <a:latin typeface="楷体" panose="02010609060101010101" pitchFamily="49" charset="-122"/>
                <a:ea typeface="楷体" panose="02010609060101010101" pitchFamily="49" charset="-122"/>
              </a:rPr>
              <a:t>、</a:t>
            </a:r>
            <a:r>
              <a:rPr lang="zh-CN" altLang="en-US" b="1" dirty="0">
                <a:solidFill>
                  <a:srgbClr val="C00000"/>
                </a:solidFill>
                <a:latin typeface="楷体" panose="02010609060101010101" pitchFamily="49" charset="-122"/>
                <a:ea typeface="楷体" panose="02010609060101010101" pitchFamily="49" charset="-122"/>
              </a:rPr>
              <a:t>降低岗位等级处分，并调离教学岗位。</a:t>
            </a:r>
            <a:r>
              <a:rPr lang="zh-CN" altLang="en-US" dirty="0">
                <a:solidFill>
                  <a:prstClr val="black"/>
                </a:solidFill>
                <a:latin typeface="楷体" panose="02010609060101010101" pitchFamily="49" charset="-122"/>
                <a:ea typeface="楷体" panose="02010609060101010101" pitchFamily="49" charset="-122"/>
              </a:rPr>
              <a:t>其所在学院党政主要负责人</a:t>
            </a:r>
            <a:r>
              <a:rPr lang="zh-CN" altLang="en-US" b="1" dirty="0">
                <a:solidFill>
                  <a:srgbClr val="C00000"/>
                </a:solidFill>
                <a:latin typeface="楷体" panose="02010609060101010101" pitchFamily="49" charset="-122"/>
                <a:ea typeface="楷体" panose="02010609060101010101" pitchFamily="49" charset="-122"/>
              </a:rPr>
              <a:t>向学校党委作出检讨。</a:t>
            </a:r>
          </a:p>
        </p:txBody>
      </p:sp>
      <p:sp>
        <p:nvSpPr>
          <p:cNvPr id="15" name="文本框 119"/>
          <p:cNvSpPr txBox="1"/>
          <p:nvPr/>
        </p:nvSpPr>
        <p:spPr>
          <a:xfrm>
            <a:off x="630238" y="2472566"/>
            <a:ext cx="4097498" cy="400110"/>
          </a:xfrm>
          <a:prstGeom prst="rect">
            <a:avLst/>
          </a:prstGeom>
          <a:noFill/>
        </p:spPr>
        <p:txBody>
          <a:bodyPr wrap="square" rtlCol="0">
            <a:spAutoFit/>
          </a:bodyPr>
          <a:lstStyle/>
          <a:p>
            <a:pPr marL="342900" indent="-342900">
              <a:buFont typeface="Wingdings" panose="05000000000000000000" pitchFamily="2" charset="2"/>
              <a:buChar char="Ø"/>
            </a:pPr>
            <a:r>
              <a:rPr lang="zh-CN" altLang="en-US" sz="2000" b="1" dirty="0">
                <a:latin typeface="黑体" panose="02010609060101010101" pitchFamily="49" charset="-122"/>
                <a:ea typeface="黑体" panose="02010609060101010101" pitchFamily="49" charset="-122"/>
              </a:rPr>
              <a:t>处理结果</a:t>
            </a:r>
            <a:endParaRPr lang="en-US" altLang="zh-CN" sz="2000" b="1" dirty="0">
              <a:latin typeface="黑体" panose="02010609060101010101" pitchFamily="49" charset="-122"/>
              <a:ea typeface="黑体" panose="02010609060101010101" pitchFamily="49" charset="-122"/>
            </a:endParaRPr>
          </a:p>
        </p:txBody>
      </p:sp>
      <p:sp>
        <p:nvSpPr>
          <p:cNvPr id="16" name="灯片编号占位符 131"/>
          <p:cNvSpPr txBox="1"/>
          <p:nvPr/>
        </p:nvSpPr>
        <p:spPr>
          <a:xfrm>
            <a:off x="11417299" y="6578668"/>
            <a:ext cx="650875"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altLang="zh-CN" sz="1200" dirty="0">
                <a:solidFill>
                  <a:prstClr val="white"/>
                </a:solidFill>
                <a:latin typeface="Calibri" panose="020F0502020204030204"/>
                <a:ea typeface="宋体" panose="02010600030101010101" pitchFamily="2" charset="-122"/>
              </a:rPr>
              <a:t>-</a:t>
            </a:r>
            <a:fld id="{D6B02234-A951-478D-B725-4AAC724CF730}" type="slidenum">
              <a:rPr lang="zh-CN" altLang="en-US" sz="1200" smtClean="0">
                <a:solidFill>
                  <a:prstClr val="white"/>
                </a:solidFill>
                <a:latin typeface="Calibri" panose="020F0502020204030204"/>
                <a:ea typeface="宋体" panose="02010600030101010101" pitchFamily="2" charset="-122"/>
              </a:rPr>
              <a:t>16</a:t>
            </a:fld>
            <a:r>
              <a:rPr lang="en-US" altLang="zh-CN" sz="1200" dirty="0">
                <a:solidFill>
                  <a:prstClr val="white"/>
                </a:solidFill>
                <a:latin typeface="Calibri" panose="020F0502020204030204"/>
                <a:ea typeface="宋体" panose="02010600030101010101" pitchFamily="2" charset="-122"/>
              </a:rPr>
              <a:t>-</a:t>
            </a:r>
            <a:endParaRPr lang="zh-CN" altLang="en-US" sz="1200" dirty="0">
              <a:solidFill>
                <a:prstClr val="white"/>
              </a:solidFill>
              <a:latin typeface="Calibri" panose="020F0502020204030204"/>
              <a:ea typeface="宋体" panose="02010600030101010101" pitchFamily="2" charset="-122"/>
            </a:endParaRPr>
          </a:p>
        </p:txBody>
      </p:sp>
      <p:sp>
        <p:nvSpPr>
          <p:cNvPr id="7" name="文本框 6"/>
          <p:cNvSpPr txBox="1"/>
          <p:nvPr/>
        </p:nvSpPr>
        <p:spPr>
          <a:xfrm>
            <a:off x="9048750" y="6524840"/>
            <a:ext cx="2619375" cy="338554"/>
          </a:xfrm>
          <a:prstGeom prst="rect">
            <a:avLst/>
          </a:prstGeom>
          <a:noFill/>
        </p:spPr>
        <p:txBody>
          <a:bodyPr wrap="square" rtlCol="0">
            <a:spAutoFit/>
          </a:bodyPr>
          <a:lstStyle/>
          <a:p>
            <a:r>
              <a:rPr lang="zh-CN" altLang="en-US" sz="1600" dirty="0">
                <a:solidFill>
                  <a:schemeClr val="bg1"/>
                </a:solidFill>
                <a:latin typeface="隶书" panose="02010509060101010101" pitchFamily="49" charset="-122"/>
                <a:ea typeface="隶书" panose="02010509060101010101" pitchFamily="49" charset="-122"/>
              </a:rPr>
              <a:t>以案为鉴，以案明纪</a:t>
            </a:r>
          </a:p>
        </p:txBody>
      </p:sp>
      <p:sp>
        <p:nvSpPr>
          <p:cNvPr id="12" name="矩形: 圆角 5"/>
          <p:cNvSpPr/>
          <p:nvPr/>
        </p:nvSpPr>
        <p:spPr>
          <a:xfrm>
            <a:off x="9066219" y="3018091"/>
            <a:ext cx="3020578" cy="554400"/>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教育部关于高校教师师德失范行为处理的指导意见</a:t>
            </a:r>
            <a:r>
              <a:rPr lang="en-US" altLang="zh-CN" dirty="0">
                <a:latin typeface="楷体" panose="02010609060101010101" pitchFamily="49" charset="-122"/>
                <a:ea typeface="楷体" panose="02010609060101010101" pitchFamily="49" charset="-122"/>
              </a:rPr>
              <a:t>》</a:t>
            </a:r>
            <a:endParaRPr lang="zh-CN" altLang="en-US" dirty="0">
              <a:latin typeface="楷体" panose="02010609060101010101" pitchFamily="49" charset="-122"/>
              <a:ea typeface="楷体" panose="02010609060101010101" pitchFamily="49" charset="-122"/>
            </a:endParaRPr>
          </a:p>
        </p:txBody>
      </p:sp>
      <p:sp>
        <p:nvSpPr>
          <p:cNvPr id="17" name="矩形: 圆角 5"/>
          <p:cNvSpPr/>
          <p:nvPr/>
        </p:nvSpPr>
        <p:spPr>
          <a:xfrm>
            <a:off x="6245366" y="3018091"/>
            <a:ext cx="2709333" cy="554400"/>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事业单位工作人员处分暂行规定</a:t>
            </a:r>
            <a:r>
              <a:rPr lang="en-US" altLang="zh-CN" dirty="0">
                <a:latin typeface="楷体" panose="02010609060101010101" pitchFamily="49" charset="-122"/>
                <a:ea typeface="楷体" panose="02010609060101010101" pitchFamily="49" charset="-122"/>
              </a:rPr>
              <a:t>》</a:t>
            </a:r>
            <a:endParaRPr lang="zh-CN" altLang="en-US" dirty="0">
              <a:latin typeface="楷体" panose="02010609060101010101" pitchFamily="49" charset="-122"/>
              <a:ea typeface="楷体" panose="02010609060101010101" pitchFamily="49" charset="-122"/>
            </a:endParaRPr>
          </a:p>
        </p:txBody>
      </p:sp>
      <p:sp>
        <p:nvSpPr>
          <p:cNvPr id="18" name="矩形: 圆角 5"/>
          <p:cNvSpPr/>
          <p:nvPr/>
        </p:nvSpPr>
        <p:spPr>
          <a:xfrm>
            <a:off x="3048569" y="3002787"/>
            <a:ext cx="3132098" cy="554400"/>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中国共产党纪律处分条例</a:t>
            </a:r>
            <a:r>
              <a:rPr lang="en-US" altLang="zh-CN" dirty="0">
                <a:latin typeface="楷体" panose="02010609060101010101" pitchFamily="49" charset="-122"/>
                <a:ea typeface="楷体" panose="02010609060101010101" pitchFamily="49" charset="-122"/>
              </a:rPr>
              <a:t>》</a:t>
            </a:r>
            <a:endParaRPr lang="zh-CN" altLang="en-US"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1710344942"/>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a:off x="251159" y="2612984"/>
            <a:ext cx="11634909" cy="0"/>
          </a:xfrm>
          <a:prstGeom prst="line">
            <a:avLst/>
          </a:prstGeom>
          <a:ln w="12700">
            <a:solidFill>
              <a:srgbClr val="990000"/>
            </a:solidFill>
            <a:prstDash val="dash"/>
          </a:ln>
        </p:spPr>
        <p:style>
          <a:lnRef idx="1">
            <a:schemeClr val="accent1"/>
          </a:lnRef>
          <a:fillRef idx="0">
            <a:schemeClr val="accent1"/>
          </a:fillRef>
          <a:effectRef idx="0">
            <a:schemeClr val="accent1"/>
          </a:effectRef>
          <a:fontRef idx="minor">
            <a:schemeClr val="tx1"/>
          </a:fontRef>
        </p:style>
      </p:cxnSp>
      <p:sp>
        <p:nvSpPr>
          <p:cNvPr id="13" name="标题 1"/>
          <p:cNvSpPr txBox="1"/>
          <p:nvPr/>
        </p:nvSpPr>
        <p:spPr>
          <a:xfrm>
            <a:off x="873841" y="26504"/>
            <a:ext cx="9210627" cy="54329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zh-CN" altLang="en-US" sz="3600" dirty="0">
                <a:solidFill>
                  <a:prstClr val="white"/>
                </a:solidFill>
                <a:latin typeface="黑体" panose="02010609060101010101" pitchFamily="49" charset="-122"/>
                <a:ea typeface="黑体" panose="02010609060101010101" pitchFamily="49" charset="-122"/>
              </a:rPr>
              <a:t>警示教育：公开曝光师德违规案例</a:t>
            </a:r>
          </a:p>
        </p:txBody>
      </p:sp>
      <p:sp>
        <p:nvSpPr>
          <p:cNvPr id="14" name="文本框 13"/>
          <p:cNvSpPr txBox="1"/>
          <p:nvPr/>
        </p:nvSpPr>
        <p:spPr>
          <a:xfrm>
            <a:off x="4815942" y="6220927"/>
            <a:ext cx="7376058" cy="276999"/>
          </a:xfrm>
          <a:prstGeom prst="rect">
            <a:avLst/>
          </a:prstGeom>
          <a:noFill/>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来源：教育部 </a:t>
            </a:r>
            <a:r>
              <a:rPr lang="en-US" altLang="zh-CN" sz="1200" dirty="0">
                <a:latin typeface="微软雅黑" panose="020B0503020204020204" pitchFamily="34" charset="-122"/>
                <a:ea typeface="微软雅黑" panose="020B0503020204020204" pitchFamily="34" charset="-122"/>
              </a:rPr>
              <a:t>http://www.moe.gov.cn/jyb_xwfb/gzdt_gzdt/s5987/202007/t20200727_475108.html</a:t>
            </a:r>
            <a:endParaRPr lang="zh-CN" altLang="en-US" sz="1200" dirty="0">
              <a:latin typeface="微软雅黑" panose="020B0503020204020204" pitchFamily="34" charset="-122"/>
              <a:ea typeface="微软雅黑" panose="020B0503020204020204" pitchFamily="34" charset="-122"/>
            </a:endParaRPr>
          </a:p>
        </p:txBody>
      </p:sp>
      <p:sp>
        <p:nvSpPr>
          <p:cNvPr id="2" name="文本框 119"/>
          <p:cNvSpPr txBox="1"/>
          <p:nvPr/>
        </p:nvSpPr>
        <p:spPr>
          <a:xfrm>
            <a:off x="583364" y="875143"/>
            <a:ext cx="8713036" cy="400110"/>
          </a:xfrm>
          <a:prstGeom prst="rect">
            <a:avLst/>
          </a:prstGeom>
          <a:noFill/>
        </p:spPr>
        <p:txBody>
          <a:bodyPr wrap="square" rtlCol="0">
            <a:spAutoFit/>
          </a:bodyPr>
          <a:lstStyle/>
          <a:p>
            <a:pPr marL="342900" indent="-342900">
              <a:buFont typeface="Wingdings" panose="05000000000000000000" pitchFamily="2" charset="2"/>
              <a:buChar char="Ø"/>
            </a:pPr>
            <a:r>
              <a:rPr lang="zh-CN" altLang="en-US" sz="2000" b="1" dirty="0">
                <a:latin typeface="黑体" panose="02010609060101010101" pitchFamily="49" charset="-122"/>
                <a:ea typeface="黑体" panose="02010609060101010101" pitchFamily="49" charset="-122"/>
              </a:rPr>
              <a:t>违规问题：</a:t>
            </a:r>
            <a:r>
              <a:rPr lang="zh-CN" altLang="en-US" sz="2000" b="1" dirty="0">
                <a:solidFill>
                  <a:srgbClr val="C00000"/>
                </a:solidFill>
                <a:latin typeface="黑体" panose="02010609060101010101" pitchFamily="49" charset="-122"/>
                <a:ea typeface="黑体" panose="02010609060101010101" pitchFamily="49" charset="-122"/>
              </a:rPr>
              <a:t>性骚扰学生</a:t>
            </a:r>
            <a:r>
              <a:rPr lang="zh-CN" altLang="en-US" sz="2000" b="1" dirty="0" smtClean="0">
                <a:solidFill>
                  <a:srgbClr val="C00000"/>
                </a:solidFill>
                <a:latin typeface="黑体" panose="02010609060101010101" pitchFamily="49" charset="-122"/>
                <a:ea typeface="黑体" panose="02010609060101010101" pitchFamily="49" charset="-122"/>
              </a:rPr>
              <a:t>、</a:t>
            </a:r>
            <a:r>
              <a:rPr lang="zh-CN" altLang="en-US" sz="2000" b="1" dirty="0">
                <a:solidFill>
                  <a:srgbClr val="C00000"/>
                </a:solidFill>
                <a:latin typeface="黑体" panose="02010609060101010101" pitchFamily="49" charset="-122"/>
                <a:ea typeface="黑体" panose="02010609060101010101" pitchFamily="49" charset="-122"/>
              </a:rPr>
              <a:t>受贿</a:t>
            </a:r>
            <a:endParaRPr lang="en-US" altLang="zh-CN" sz="2000" b="1" dirty="0">
              <a:solidFill>
                <a:srgbClr val="C00000"/>
              </a:solidFill>
              <a:latin typeface="黑体" panose="02010609060101010101" pitchFamily="49" charset="-122"/>
              <a:ea typeface="黑体" panose="02010609060101010101" pitchFamily="49" charset="-122"/>
            </a:endParaRPr>
          </a:p>
        </p:txBody>
      </p:sp>
      <p:sp>
        <p:nvSpPr>
          <p:cNvPr id="5" name="文本框 4"/>
          <p:cNvSpPr txBox="1"/>
          <p:nvPr/>
        </p:nvSpPr>
        <p:spPr>
          <a:xfrm>
            <a:off x="630238" y="1367128"/>
            <a:ext cx="11255830" cy="1172629"/>
          </a:xfrm>
          <a:prstGeom prst="rect">
            <a:avLst/>
          </a:prstGeom>
          <a:noFill/>
        </p:spPr>
        <p:txBody>
          <a:bodyPr wrap="square">
            <a:spAutoFit/>
          </a:bodyPr>
          <a:lstStyle/>
          <a:p>
            <a:pPr indent="450215" algn="just" fontAlgn="t">
              <a:lnSpc>
                <a:spcPct val="130000"/>
              </a:lnSpc>
            </a:pPr>
            <a:r>
              <a:rPr lang="zh-CN" altLang="en-US" dirty="0">
                <a:solidFill>
                  <a:prstClr val="black"/>
                </a:solidFill>
                <a:latin typeface="楷体" panose="02010609060101010101" pitchFamily="49" charset="-122"/>
                <a:ea typeface="楷体" panose="02010609060101010101" pitchFamily="49" charset="-122"/>
              </a:rPr>
              <a:t>福州大学实验师张某某性骚扰学生、受贿问题。</a:t>
            </a:r>
            <a:r>
              <a:rPr lang="en-US" altLang="zh-CN" dirty="0">
                <a:solidFill>
                  <a:prstClr val="black"/>
                </a:solidFill>
                <a:latin typeface="楷体" panose="02010609060101010101" pitchFamily="49" charset="-122"/>
                <a:ea typeface="楷体" panose="02010609060101010101" pitchFamily="49" charset="-122"/>
              </a:rPr>
              <a:t>2019</a:t>
            </a:r>
            <a:r>
              <a:rPr lang="zh-CN" altLang="en-US" dirty="0">
                <a:solidFill>
                  <a:prstClr val="black"/>
                </a:solidFill>
                <a:latin typeface="楷体" panose="02010609060101010101" pitchFamily="49" charset="-122"/>
                <a:ea typeface="楷体" panose="02010609060101010101" pitchFamily="49" charset="-122"/>
              </a:rPr>
              <a:t>年</a:t>
            </a:r>
            <a:r>
              <a:rPr lang="en-US" altLang="zh-CN" dirty="0">
                <a:solidFill>
                  <a:prstClr val="black"/>
                </a:solidFill>
                <a:latin typeface="楷体" panose="02010609060101010101" pitchFamily="49" charset="-122"/>
                <a:ea typeface="楷体" panose="02010609060101010101" pitchFamily="49" charset="-122"/>
              </a:rPr>
              <a:t>6</a:t>
            </a:r>
            <a:r>
              <a:rPr lang="zh-CN" altLang="en-US" dirty="0">
                <a:solidFill>
                  <a:prstClr val="black"/>
                </a:solidFill>
                <a:latin typeface="楷体" panose="02010609060101010101" pitchFamily="49" charset="-122"/>
                <a:ea typeface="楷体" panose="02010609060101010101" pitchFamily="49" charset="-122"/>
              </a:rPr>
              <a:t>月，张某某与本校一女学生分手后，仍然不断骚扰该女学生，并通过微博、微信、今日校园</a:t>
            </a:r>
            <a:r>
              <a:rPr lang="en-US" altLang="zh-CN" dirty="0">
                <a:solidFill>
                  <a:prstClr val="black"/>
                </a:solidFill>
                <a:latin typeface="楷体" panose="02010609060101010101" pitchFamily="49" charset="-122"/>
                <a:ea typeface="楷体" panose="02010609060101010101" pitchFamily="49" charset="-122"/>
              </a:rPr>
              <a:t>APP</a:t>
            </a:r>
            <a:r>
              <a:rPr lang="zh-CN" altLang="en-US" dirty="0">
                <a:solidFill>
                  <a:prstClr val="black"/>
                </a:solidFill>
                <a:latin typeface="楷体" panose="02010609060101010101" pitchFamily="49" charset="-122"/>
                <a:ea typeface="楷体" panose="02010609060101010101" pitchFamily="49" charset="-122"/>
              </a:rPr>
              <a:t>等不同方式性骚扰另外</a:t>
            </a:r>
            <a:r>
              <a:rPr lang="en-US" altLang="zh-CN" dirty="0">
                <a:solidFill>
                  <a:prstClr val="black"/>
                </a:solidFill>
                <a:latin typeface="楷体" panose="02010609060101010101" pitchFamily="49" charset="-122"/>
                <a:ea typeface="楷体" panose="02010609060101010101" pitchFamily="49" charset="-122"/>
              </a:rPr>
              <a:t>3</a:t>
            </a:r>
            <a:r>
              <a:rPr lang="zh-CN" altLang="en-US" dirty="0">
                <a:solidFill>
                  <a:prstClr val="black"/>
                </a:solidFill>
                <a:latin typeface="楷体" panose="02010609060101010101" pitchFamily="49" charset="-122"/>
                <a:ea typeface="楷体" panose="02010609060101010101" pitchFamily="49" charset="-122"/>
              </a:rPr>
              <a:t>名女学生。此外，张某某还利用职务之便，非法收取仪器采购供应商财物。</a:t>
            </a:r>
          </a:p>
        </p:txBody>
      </p:sp>
      <p:sp>
        <p:nvSpPr>
          <p:cNvPr id="6" name="矩形: 圆角 5"/>
          <p:cNvSpPr/>
          <p:nvPr/>
        </p:nvSpPr>
        <p:spPr>
          <a:xfrm>
            <a:off x="219122" y="3353016"/>
            <a:ext cx="2786545" cy="554400"/>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新时代高校教师职业行为十项准则</a:t>
            </a:r>
            <a:r>
              <a:rPr lang="en-US" altLang="zh-CN" dirty="0">
                <a:latin typeface="楷体" panose="02010609060101010101" pitchFamily="49" charset="-122"/>
                <a:ea typeface="楷体" panose="02010609060101010101" pitchFamily="49" charset="-122"/>
              </a:rPr>
              <a:t>》</a:t>
            </a:r>
            <a:endParaRPr lang="zh-CN" altLang="en-US" dirty="0">
              <a:latin typeface="楷体" panose="02010609060101010101" pitchFamily="49" charset="-122"/>
              <a:ea typeface="楷体" panose="02010609060101010101" pitchFamily="49" charset="-122"/>
            </a:endParaRPr>
          </a:p>
        </p:txBody>
      </p:sp>
      <p:sp>
        <p:nvSpPr>
          <p:cNvPr id="10" name="文本框 9"/>
          <p:cNvSpPr txBox="1"/>
          <p:nvPr/>
        </p:nvSpPr>
        <p:spPr>
          <a:xfrm>
            <a:off x="628868" y="4178379"/>
            <a:ext cx="11257200" cy="1532727"/>
          </a:xfrm>
          <a:prstGeom prst="rect">
            <a:avLst/>
          </a:prstGeom>
          <a:noFill/>
        </p:spPr>
        <p:txBody>
          <a:bodyPr wrap="square">
            <a:spAutoFit/>
          </a:bodyPr>
          <a:lstStyle/>
          <a:p>
            <a:pPr indent="450215" algn="just" fontAlgn="t">
              <a:lnSpc>
                <a:spcPct val="130000"/>
              </a:lnSpc>
            </a:pPr>
            <a:r>
              <a:rPr lang="zh-CN" altLang="en-US" dirty="0">
                <a:solidFill>
                  <a:prstClr val="black"/>
                </a:solidFill>
                <a:latin typeface="楷体" panose="02010609060101010101" pitchFamily="49" charset="-122"/>
                <a:ea typeface="楷体" panose="02010609060101010101" pitchFamily="49" charset="-122"/>
              </a:rPr>
              <a:t>张某某的行为违反了</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新时代高校教师职业行为十项准则</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第六项和第九项规定。根据</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中国共产党纪律处分条例</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事业单位工作人员处分暂行规定</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教育部关于高校教师师德失范行为处理的指导意见</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等相关规定，给予张某某</a:t>
            </a:r>
            <a:r>
              <a:rPr lang="zh-CN" altLang="en-US" b="1" dirty="0">
                <a:solidFill>
                  <a:srgbClr val="C00000"/>
                </a:solidFill>
                <a:latin typeface="楷体" panose="02010609060101010101" pitchFamily="49" charset="-122"/>
                <a:ea typeface="楷体" panose="02010609060101010101" pitchFamily="49" charset="-122"/>
              </a:rPr>
              <a:t>开除党籍</a:t>
            </a:r>
            <a:r>
              <a:rPr lang="zh-CN" altLang="en-US" dirty="0">
                <a:solidFill>
                  <a:prstClr val="black"/>
                </a:solidFill>
                <a:latin typeface="楷体" panose="02010609060101010101" pitchFamily="49" charset="-122"/>
                <a:ea typeface="楷体" panose="02010609060101010101" pitchFamily="49" charset="-122"/>
              </a:rPr>
              <a:t>、</a:t>
            </a:r>
            <a:r>
              <a:rPr lang="zh-CN" altLang="en-US" b="1" dirty="0">
                <a:solidFill>
                  <a:srgbClr val="C00000"/>
                </a:solidFill>
                <a:latin typeface="楷体" panose="02010609060101010101" pitchFamily="49" charset="-122"/>
                <a:ea typeface="楷体" panose="02010609060101010101" pitchFamily="49" charset="-122"/>
              </a:rPr>
              <a:t>开除公职处分，</a:t>
            </a:r>
            <a:r>
              <a:rPr lang="zh-CN" altLang="en-US" dirty="0">
                <a:solidFill>
                  <a:prstClr val="black"/>
                </a:solidFill>
                <a:latin typeface="楷体" panose="02010609060101010101" pitchFamily="49" charset="-122"/>
                <a:ea typeface="楷体" panose="02010609060101010101" pitchFamily="49" charset="-122"/>
              </a:rPr>
              <a:t>对其所在学院时任党委书记进行</a:t>
            </a:r>
            <a:r>
              <a:rPr lang="zh-CN" altLang="en-US" b="1" dirty="0">
                <a:solidFill>
                  <a:srgbClr val="C00000"/>
                </a:solidFill>
                <a:latin typeface="楷体" panose="02010609060101010101" pitchFamily="49" charset="-122"/>
                <a:ea typeface="楷体" panose="02010609060101010101" pitchFamily="49" charset="-122"/>
              </a:rPr>
              <a:t>诫勉谈话，</a:t>
            </a:r>
            <a:r>
              <a:rPr lang="zh-CN" altLang="en-US" dirty="0">
                <a:solidFill>
                  <a:prstClr val="black"/>
                </a:solidFill>
                <a:latin typeface="楷体" panose="02010609060101010101" pitchFamily="49" charset="-122"/>
                <a:ea typeface="楷体" panose="02010609060101010101" pitchFamily="49" charset="-122"/>
              </a:rPr>
              <a:t>对其所在学院执行院长进行</a:t>
            </a:r>
            <a:r>
              <a:rPr lang="zh-CN" altLang="en-US" b="1" dirty="0">
                <a:solidFill>
                  <a:srgbClr val="C00000"/>
                </a:solidFill>
                <a:latin typeface="楷体" panose="02010609060101010101" pitchFamily="49" charset="-122"/>
                <a:ea typeface="楷体" panose="02010609060101010101" pitchFamily="49" charset="-122"/>
              </a:rPr>
              <a:t>批评教育，</a:t>
            </a:r>
            <a:r>
              <a:rPr lang="zh-CN" altLang="en-US" dirty="0">
                <a:solidFill>
                  <a:prstClr val="black"/>
                </a:solidFill>
                <a:latin typeface="楷体" panose="02010609060101010101" pitchFamily="49" charset="-122"/>
                <a:ea typeface="楷体" panose="02010609060101010101" pitchFamily="49" charset="-122"/>
              </a:rPr>
              <a:t>对其所在学院其他相关责任人进行</a:t>
            </a:r>
            <a:r>
              <a:rPr lang="zh-CN" altLang="en-US" b="1" dirty="0">
                <a:solidFill>
                  <a:srgbClr val="C00000"/>
                </a:solidFill>
                <a:latin typeface="楷体" panose="02010609060101010101" pitchFamily="49" charset="-122"/>
                <a:ea typeface="楷体" panose="02010609060101010101" pitchFamily="49" charset="-122"/>
              </a:rPr>
              <a:t>提醒谈话或批评教育。</a:t>
            </a:r>
          </a:p>
        </p:txBody>
      </p:sp>
      <p:sp>
        <p:nvSpPr>
          <p:cNvPr id="15" name="文本框 119"/>
          <p:cNvSpPr txBox="1"/>
          <p:nvPr/>
        </p:nvSpPr>
        <p:spPr>
          <a:xfrm>
            <a:off x="630238" y="2754656"/>
            <a:ext cx="4097498" cy="400110"/>
          </a:xfrm>
          <a:prstGeom prst="rect">
            <a:avLst/>
          </a:prstGeom>
          <a:noFill/>
        </p:spPr>
        <p:txBody>
          <a:bodyPr wrap="square" rtlCol="0">
            <a:spAutoFit/>
          </a:bodyPr>
          <a:lstStyle/>
          <a:p>
            <a:pPr marL="342900" indent="-342900">
              <a:buFont typeface="Wingdings" panose="05000000000000000000" pitchFamily="2" charset="2"/>
              <a:buChar char="Ø"/>
            </a:pPr>
            <a:r>
              <a:rPr lang="zh-CN" altLang="en-US" sz="2000" b="1" dirty="0">
                <a:latin typeface="黑体" panose="02010609060101010101" pitchFamily="49" charset="-122"/>
                <a:ea typeface="黑体" panose="02010609060101010101" pitchFamily="49" charset="-122"/>
              </a:rPr>
              <a:t>处理结果</a:t>
            </a:r>
            <a:endParaRPr lang="en-US" altLang="zh-CN" sz="2000" b="1" dirty="0">
              <a:latin typeface="黑体" panose="02010609060101010101" pitchFamily="49" charset="-122"/>
              <a:ea typeface="黑体" panose="02010609060101010101" pitchFamily="49" charset="-122"/>
            </a:endParaRPr>
          </a:p>
        </p:txBody>
      </p:sp>
      <p:sp>
        <p:nvSpPr>
          <p:cNvPr id="16" name="灯片编号占位符 131"/>
          <p:cNvSpPr txBox="1"/>
          <p:nvPr/>
        </p:nvSpPr>
        <p:spPr>
          <a:xfrm>
            <a:off x="11417299" y="6578668"/>
            <a:ext cx="650875"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altLang="zh-CN" sz="1200" dirty="0">
                <a:solidFill>
                  <a:prstClr val="white"/>
                </a:solidFill>
                <a:latin typeface="Calibri" panose="020F0502020204030204"/>
                <a:ea typeface="宋体" panose="02010600030101010101" pitchFamily="2" charset="-122"/>
              </a:rPr>
              <a:t>-</a:t>
            </a:r>
            <a:fld id="{D6B02234-A951-478D-B725-4AAC724CF730}" type="slidenum">
              <a:rPr lang="zh-CN" altLang="en-US" sz="1200" smtClean="0">
                <a:solidFill>
                  <a:prstClr val="white"/>
                </a:solidFill>
                <a:latin typeface="Calibri" panose="020F0502020204030204"/>
                <a:ea typeface="宋体" panose="02010600030101010101" pitchFamily="2" charset="-122"/>
              </a:rPr>
              <a:t>17</a:t>
            </a:fld>
            <a:r>
              <a:rPr lang="en-US" altLang="zh-CN" sz="1200" dirty="0">
                <a:solidFill>
                  <a:prstClr val="white"/>
                </a:solidFill>
                <a:latin typeface="Calibri" panose="020F0502020204030204"/>
                <a:ea typeface="宋体" panose="02010600030101010101" pitchFamily="2" charset="-122"/>
              </a:rPr>
              <a:t>-</a:t>
            </a:r>
            <a:endParaRPr lang="zh-CN" altLang="en-US" sz="1200" dirty="0">
              <a:solidFill>
                <a:prstClr val="white"/>
              </a:solidFill>
              <a:latin typeface="Calibri" panose="020F0502020204030204"/>
              <a:ea typeface="宋体" panose="02010600030101010101" pitchFamily="2" charset="-122"/>
            </a:endParaRPr>
          </a:p>
        </p:txBody>
      </p:sp>
      <p:sp>
        <p:nvSpPr>
          <p:cNvPr id="7" name="文本框 6"/>
          <p:cNvSpPr txBox="1"/>
          <p:nvPr/>
        </p:nvSpPr>
        <p:spPr>
          <a:xfrm>
            <a:off x="9048750" y="6524840"/>
            <a:ext cx="2619375" cy="338554"/>
          </a:xfrm>
          <a:prstGeom prst="rect">
            <a:avLst/>
          </a:prstGeom>
          <a:noFill/>
        </p:spPr>
        <p:txBody>
          <a:bodyPr wrap="square" rtlCol="0">
            <a:spAutoFit/>
          </a:bodyPr>
          <a:lstStyle/>
          <a:p>
            <a:r>
              <a:rPr lang="zh-CN" altLang="en-US" sz="1600" dirty="0">
                <a:solidFill>
                  <a:schemeClr val="bg1"/>
                </a:solidFill>
                <a:latin typeface="隶书" panose="02010509060101010101" pitchFamily="49" charset="-122"/>
                <a:ea typeface="隶书" panose="02010509060101010101" pitchFamily="49" charset="-122"/>
              </a:rPr>
              <a:t>以案为鉴，以案明纪</a:t>
            </a:r>
          </a:p>
        </p:txBody>
      </p:sp>
      <p:sp>
        <p:nvSpPr>
          <p:cNvPr id="12" name="矩形: 圆角 5"/>
          <p:cNvSpPr/>
          <p:nvPr/>
        </p:nvSpPr>
        <p:spPr>
          <a:xfrm>
            <a:off x="8699270" y="3389373"/>
            <a:ext cx="3384281" cy="554400"/>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教育部关于高校教师师德失范行为处理的指导意见</a:t>
            </a:r>
            <a:r>
              <a:rPr lang="en-US" altLang="zh-CN" dirty="0">
                <a:latin typeface="楷体" panose="02010609060101010101" pitchFamily="49" charset="-122"/>
                <a:ea typeface="楷体" panose="02010609060101010101" pitchFamily="49" charset="-122"/>
              </a:rPr>
              <a:t>》</a:t>
            </a:r>
            <a:endParaRPr lang="zh-CN" altLang="en-US" dirty="0">
              <a:latin typeface="楷体" panose="02010609060101010101" pitchFamily="49" charset="-122"/>
              <a:ea typeface="楷体" panose="02010609060101010101" pitchFamily="49" charset="-122"/>
            </a:endParaRPr>
          </a:p>
        </p:txBody>
      </p:sp>
      <p:sp>
        <p:nvSpPr>
          <p:cNvPr id="17" name="矩形: 圆角 5"/>
          <p:cNvSpPr/>
          <p:nvPr/>
        </p:nvSpPr>
        <p:spPr>
          <a:xfrm>
            <a:off x="6142937" y="3389373"/>
            <a:ext cx="2498618" cy="554400"/>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事业单位工作人员处分暂行规定</a:t>
            </a:r>
            <a:r>
              <a:rPr lang="en-US" altLang="zh-CN" dirty="0">
                <a:latin typeface="楷体" panose="02010609060101010101" pitchFamily="49" charset="-122"/>
                <a:ea typeface="楷体" panose="02010609060101010101" pitchFamily="49" charset="-122"/>
              </a:rPr>
              <a:t>》</a:t>
            </a:r>
            <a:endParaRPr lang="zh-CN" altLang="en-US" dirty="0">
              <a:latin typeface="楷体" panose="02010609060101010101" pitchFamily="49" charset="-122"/>
              <a:ea typeface="楷体" panose="02010609060101010101" pitchFamily="49" charset="-122"/>
            </a:endParaRPr>
          </a:p>
        </p:txBody>
      </p:sp>
      <p:sp>
        <p:nvSpPr>
          <p:cNvPr id="18" name="矩形: 圆角 5"/>
          <p:cNvSpPr/>
          <p:nvPr/>
        </p:nvSpPr>
        <p:spPr>
          <a:xfrm>
            <a:off x="3063382" y="3369069"/>
            <a:ext cx="3021840" cy="554400"/>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中国共产党纪律处分条例</a:t>
            </a:r>
            <a:r>
              <a:rPr lang="en-US" altLang="zh-CN" dirty="0">
                <a:latin typeface="楷体" panose="02010609060101010101" pitchFamily="49" charset="-122"/>
                <a:ea typeface="楷体" panose="02010609060101010101" pitchFamily="49" charset="-122"/>
              </a:rPr>
              <a:t>》</a:t>
            </a:r>
            <a:endParaRPr lang="zh-CN" altLang="en-US"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213990880"/>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a:off x="251159" y="2262789"/>
            <a:ext cx="11634909" cy="0"/>
          </a:xfrm>
          <a:prstGeom prst="line">
            <a:avLst/>
          </a:prstGeom>
          <a:ln w="12700">
            <a:solidFill>
              <a:srgbClr val="990000"/>
            </a:solidFill>
            <a:prstDash val="dash"/>
          </a:ln>
        </p:spPr>
        <p:style>
          <a:lnRef idx="1">
            <a:schemeClr val="accent1"/>
          </a:lnRef>
          <a:fillRef idx="0">
            <a:schemeClr val="accent1"/>
          </a:fillRef>
          <a:effectRef idx="0">
            <a:schemeClr val="accent1"/>
          </a:effectRef>
          <a:fontRef idx="minor">
            <a:schemeClr val="tx1"/>
          </a:fontRef>
        </p:style>
      </p:cxnSp>
      <p:sp>
        <p:nvSpPr>
          <p:cNvPr id="13" name="标题 1"/>
          <p:cNvSpPr txBox="1"/>
          <p:nvPr/>
        </p:nvSpPr>
        <p:spPr>
          <a:xfrm>
            <a:off x="873841" y="26504"/>
            <a:ext cx="9210627" cy="54329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zh-CN" altLang="en-US" sz="3600" dirty="0">
                <a:solidFill>
                  <a:prstClr val="white"/>
                </a:solidFill>
                <a:latin typeface="黑体" panose="02010609060101010101" pitchFamily="49" charset="-122"/>
                <a:ea typeface="黑体" panose="02010609060101010101" pitchFamily="49" charset="-122"/>
              </a:rPr>
              <a:t>警示教育：公开曝光师德违规案例</a:t>
            </a:r>
          </a:p>
        </p:txBody>
      </p:sp>
      <p:sp>
        <p:nvSpPr>
          <p:cNvPr id="14" name="文本框 13"/>
          <p:cNvSpPr txBox="1"/>
          <p:nvPr/>
        </p:nvSpPr>
        <p:spPr>
          <a:xfrm>
            <a:off x="4815942" y="6220927"/>
            <a:ext cx="7376058" cy="276999"/>
          </a:xfrm>
          <a:prstGeom prst="rect">
            <a:avLst/>
          </a:prstGeom>
          <a:noFill/>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来源：教育部 </a:t>
            </a:r>
            <a:r>
              <a:rPr lang="en-US" altLang="zh-CN" sz="1200" dirty="0">
                <a:latin typeface="微软雅黑" panose="020B0503020204020204" pitchFamily="34" charset="-122"/>
                <a:ea typeface="微软雅黑" panose="020B0503020204020204" pitchFamily="34" charset="-122"/>
              </a:rPr>
              <a:t>http://www.moe.gov.cn/jyb_xwfb/gzdt_gzdt/s5987/202111/t20211130_583351.html</a:t>
            </a:r>
            <a:endParaRPr lang="zh-CN" altLang="en-US" sz="1200" dirty="0">
              <a:latin typeface="微软雅黑" panose="020B0503020204020204" pitchFamily="34" charset="-122"/>
              <a:ea typeface="微软雅黑" panose="020B0503020204020204" pitchFamily="34" charset="-122"/>
            </a:endParaRPr>
          </a:p>
        </p:txBody>
      </p:sp>
      <p:sp>
        <p:nvSpPr>
          <p:cNvPr id="2" name="文本框 119"/>
          <p:cNvSpPr txBox="1"/>
          <p:nvPr/>
        </p:nvSpPr>
        <p:spPr>
          <a:xfrm>
            <a:off x="583364" y="875143"/>
            <a:ext cx="8713036" cy="400110"/>
          </a:xfrm>
          <a:prstGeom prst="rect">
            <a:avLst/>
          </a:prstGeom>
          <a:noFill/>
        </p:spPr>
        <p:txBody>
          <a:bodyPr wrap="square" rtlCol="0">
            <a:spAutoFit/>
          </a:bodyPr>
          <a:lstStyle/>
          <a:p>
            <a:pPr marL="342900" indent="-342900">
              <a:buFont typeface="Wingdings" panose="05000000000000000000" pitchFamily="2" charset="2"/>
              <a:buChar char="Ø"/>
            </a:pPr>
            <a:r>
              <a:rPr lang="zh-CN" altLang="en-US" sz="2000" b="1" dirty="0">
                <a:latin typeface="黑体" panose="02010609060101010101" pitchFamily="49" charset="-122"/>
                <a:ea typeface="黑体" panose="02010609060101010101" pitchFamily="49" charset="-122"/>
              </a:rPr>
              <a:t>违规问题：</a:t>
            </a:r>
            <a:r>
              <a:rPr lang="zh-CN" altLang="en-US" sz="2000" b="1" dirty="0" smtClean="0">
                <a:solidFill>
                  <a:srgbClr val="C00000"/>
                </a:solidFill>
                <a:latin typeface="黑体" panose="02010609060101010101" pitchFamily="49" charset="-122"/>
                <a:ea typeface="黑体" panose="02010609060101010101" pitchFamily="49" charset="-122"/>
              </a:rPr>
              <a:t>不正当师生关</a:t>
            </a:r>
            <a:r>
              <a:rPr lang="zh-CN" altLang="en-US" sz="2000" b="1" dirty="0">
                <a:solidFill>
                  <a:srgbClr val="C00000"/>
                </a:solidFill>
                <a:latin typeface="黑体" panose="02010609060101010101" pitchFamily="49" charset="-122"/>
                <a:ea typeface="黑体" panose="02010609060101010101" pitchFamily="49" charset="-122"/>
              </a:rPr>
              <a:t>系</a:t>
            </a:r>
            <a:endParaRPr lang="en-US" altLang="zh-CN" sz="2000" b="1" dirty="0">
              <a:solidFill>
                <a:srgbClr val="C00000"/>
              </a:solidFill>
              <a:latin typeface="黑体" panose="02010609060101010101" pitchFamily="49" charset="-122"/>
              <a:ea typeface="黑体" panose="02010609060101010101" pitchFamily="49" charset="-122"/>
            </a:endParaRPr>
          </a:p>
        </p:txBody>
      </p:sp>
      <p:sp>
        <p:nvSpPr>
          <p:cNvPr id="5" name="文本框 4"/>
          <p:cNvSpPr txBox="1"/>
          <p:nvPr/>
        </p:nvSpPr>
        <p:spPr>
          <a:xfrm>
            <a:off x="630238" y="1367128"/>
            <a:ext cx="11255830" cy="812530"/>
          </a:xfrm>
          <a:prstGeom prst="rect">
            <a:avLst/>
          </a:prstGeom>
          <a:noFill/>
        </p:spPr>
        <p:txBody>
          <a:bodyPr wrap="square">
            <a:spAutoFit/>
          </a:bodyPr>
          <a:lstStyle/>
          <a:p>
            <a:pPr indent="450215" algn="just" fontAlgn="t">
              <a:lnSpc>
                <a:spcPct val="130000"/>
              </a:lnSpc>
            </a:pPr>
            <a:r>
              <a:rPr lang="zh-CN" altLang="en-US" dirty="0">
                <a:solidFill>
                  <a:prstClr val="black"/>
                </a:solidFill>
                <a:latin typeface="楷体" panose="02010609060101010101" pitchFamily="49" charset="-122"/>
                <a:ea typeface="楷体" panose="02010609060101010101" pitchFamily="49" charset="-122"/>
              </a:rPr>
              <a:t>中国矿业大学（北京）教师谢某与学生发生不正当关系问题。</a:t>
            </a:r>
            <a:r>
              <a:rPr lang="en-US" altLang="zh-CN" dirty="0">
                <a:solidFill>
                  <a:prstClr val="black"/>
                </a:solidFill>
                <a:latin typeface="楷体" panose="02010609060101010101" pitchFamily="49" charset="-122"/>
                <a:ea typeface="楷体" panose="02010609060101010101" pitchFamily="49" charset="-122"/>
              </a:rPr>
              <a:t>2021</a:t>
            </a:r>
            <a:r>
              <a:rPr lang="zh-CN" altLang="en-US" dirty="0">
                <a:solidFill>
                  <a:prstClr val="black"/>
                </a:solidFill>
                <a:latin typeface="楷体" panose="02010609060101010101" pitchFamily="49" charset="-122"/>
                <a:ea typeface="楷体" panose="02010609060101010101" pitchFamily="49" charset="-122"/>
              </a:rPr>
              <a:t>年</a:t>
            </a:r>
            <a:r>
              <a:rPr lang="en-US" altLang="zh-CN" dirty="0">
                <a:solidFill>
                  <a:prstClr val="black"/>
                </a:solidFill>
                <a:latin typeface="楷体" panose="02010609060101010101" pitchFamily="49" charset="-122"/>
                <a:ea typeface="楷体" panose="02010609060101010101" pitchFamily="49" charset="-122"/>
              </a:rPr>
              <a:t>3</a:t>
            </a:r>
            <a:r>
              <a:rPr lang="zh-CN" altLang="en-US" dirty="0">
                <a:solidFill>
                  <a:prstClr val="black"/>
                </a:solidFill>
                <a:latin typeface="楷体" panose="02010609060101010101" pitchFamily="49" charset="-122"/>
                <a:ea typeface="楷体" panose="02010609060101010101" pitchFamily="49" charset="-122"/>
              </a:rPr>
              <a:t>月，谢某在婚姻关系存续期间与某在校女学生发生不正当关系。</a:t>
            </a:r>
          </a:p>
        </p:txBody>
      </p:sp>
      <p:sp>
        <p:nvSpPr>
          <p:cNvPr id="6" name="矩形: 圆角 5"/>
          <p:cNvSpPr/>
          <p:nvPr/>
        </p:nvSpPr>
        <p:spPr>
          <a:xfrm>
            <a:off x="160867" y="3015575"/>
            <a:ext cx="3970866" cy="554400"/>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新时代高校教师职业行为十项准则</a:t>
            </a:r>
            <a:r>
              <a:rPr lang="en-US" altLang="zh-CN" dirty="0">
                <a:latin typeface="楷体" panose="02010609060101010101" pitchFamily="49" charset="-122"/>
                <a:ea typeface="楷体" panose="02010609060101010101" pitchFamily="49" charset="-122"/>
              </a:rPr>
              <a:t>》</a:t>
            </a:r>
            <a:endParaRPr lang="zh-CN" altLang="en-US" dirty="0">
              <a:latin typeface="楷体" panose="02010609060101010101" pitchFamily="49" charset="-122"/>
              <a:ea typeface="楷体" panose="02010609060101010101" pitchFamily="49" charset="-122"/>
            </a:endParaRPr>
          </a:p>
        </p:txBody>
      </p:sp>
      <p:sp>
        <p:nvSpPr>
          <p:cNvPr id="10" name="文本框 9"/>
          <p:cNvSpPr txBox="1"/>
          <p:nvPr/>
        </p:nvSpPr>
        <p:spPr>
          <a:xfrm>
            <a:off x="583364" y="3712875"/>
            <a:ext cx="11257200" cy="1532727"/>
          </a:xfrm>
          <a:prstGeom prst="rect">
            <a:avLst/>
          </a:prstGeom>
          <a:noFill/>
        </p:spPr>
        <p:txBody>
          <a:bodyPr wrap="square">
            <a:spAutoFit/>
          </a:bodyPr>
          <a:lstStyle/>
          <a:p>
            <a:pPr indent="450215" algn="just" fontAlgn="t">
              <a:lnSpc>
                <a:spcPct val="130000"/>
              </a:lnSpc>
            </a:pPr>
            <a:r>
              <a:rPr lang="zh-CN" altLang="en-US" dirty="0">
                <a:solidFill>
                  <a:prstClr val="black"/>
                </a:solidFill>
                <a:latin typeface="楷体" panose="02010609060101010101" pitchFamily="49" charset="-122"/>
                <a:ea typeface="楷体" panose="02010609060101010101" pitchFamily="49" charset="-122"/>
              </a:rPr>
              <a:t>谢某的行为违反了</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新时代高校教师职业行为十项准则</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第六项规定。根据</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事业单位工作人员处分暂行规定</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教育部关于高校教师师德失范行为处理的指导意见</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等相关规定，给予谢某</a:t>
            </a:r>
            <a:r>
              <a:rPr lang="zh-CN" altLang="en-US" b="1" dirty="0">
                <a:solidFill>
                  <a:srgbClr val="C00000"/>
                </a:solidFill>
                <a:latin typeface="楷体" panose="02010609060101010101" pitchFamily="49" charset="-122"/>
                <a:ea typeface="楷体" panose="02010609060101010101" pitchFamily="49" charset="-122"/>
              </a:rPr>
              <a:t>降低岗位（职称）等级处分，撤销其教师资格，收缴教师资格证书，将其列入教师资格限制库。</a:t>
            </a:r>
            <a:r>
              <a:rPr lang="zh-CN" altLang="en-US" dirty="0">
                <a:solidFill>
                  <a:prstClr val="black"/>
                </a:solidFill>
                <a:latin typeface="楷体" panose="02010609060101010101" pitchFamily="49" charset="-122"/>
                <a:ea typeface="楷体" panose="02010609060101010101" pitchFamily="49" charset="-122"/>
              </a:rPr>
              <a:t>其所在学院党政主要负责人</a:t>
            </a:r>
            <a:r>
              <a:rPr lang="zh-CN" altLang="en-US" b="1" dirty="0">
                <a:solidFill>
                  <a:srgbClr val="C00000"/>
                </a:solidFill>
                <a:latin typeface="楷体" panose="02010609060101010101" pitchFamily="49" charset="-122"/>
                <a:ea typeface="楷体" panose="02010609060101010101" pitchFamily="49" charset="-122"/>
              </a:rPr>
              <a:t>向学校党委作出检讨，并取消所在学院党政主要负责人当年考核评优资格。</a:t>
            </a:r>
          </a:p>
        </p:txBody>
      </p:sp>
      <p:sp>
        <p:nvSpPr>
          <p:cNvPr id="15" name="文本框 119"/>
          <p:cNvSpPr txBox="1"/>
          <p:nvPr/>
        </p:nvSpPr>
        <p:spPr>
          <a:xfrm>
            <a:off x="630238" y="2472566"/>
            <a:ext cx="4097498" cy="400110"/>
          </a:xfrm>
          <a:prstGeom prst="rect">
            <a:avLst/>
          </a:prstGeom>
          <a:noFill/>
        </p:spPr>
        <p:txBody>
          <a:bodyPr wrap="square" rtlCol="0">
            <a:spAutoFit/>
          </a:bodyPr>
          <a:lstStyle/>
          <a:p>
            <a:pPr marL="342900" indent="-342900">
              <a:buFont typeface="Wingdings" panose="05000000000000000000" pitchFamily="2" charset="2"/>
              <a:buChar char="Ø"/>
            </a:pPr>
            <a:r>
              <a:rPr lang="zh-CN" altLang="en-US" sz="2000" b="1" dirty="0">
                <a:latin typeface="黑体" panose="02010609060101010101" pitchFamily="49" charset="-122"/>
                <a:ea typeface="黑体" panose="02010609060101010101" pitchFamily="49" charset="-122"/>
              </a:rPr>
              <a:t>处理结果</a:t>
            </a:r>
            <a:endParaRPr lang="en-US" altLang="zh-CN" sz="2000" b="1" dirty="0">
              <a:latin typeface="黑体" panose="02010609060101010101" pitchFamily="49" charset="-122"/>
              <a:ea typeface="黑体" panose="02010609060101010101" pitchFamily="49" charset="-122"/>
            </a:endParaRPr>
          </a:p>
        </p:txBody>
      </p:sp>
      <p:sp>
        <p:nvSpPr>
          <p:cNvPr id="16" name="灯片编号占位符 131"/>
          <p:cNvSpPr txBox="1"/>
          <p:nvPr/>
        </p:nvSpPr>
        <p:spPr>
          <a:xfrm>
            <a:off x="11417299" y="6578668"/>
            <a:ext cx="650875"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altLang="zh-CN" sz="1200" dirty="0">
                <a:solidFill>
                  <a:prstClr val="white"/>
                </a:solidFill>
                <a:latin typeface="Calibri" panose="020F0502020204030204"/>
                <a:ea typeface="宋体" panose="02010600030101010101" pitchFamily="2" charset="-122"/>
              </a:rPr>
              <a:t>-</a:t>
            </a:r>
            <a:fld id="{D6B02234-A951-478D-B725-4AAC724CF730}" type="slidenum">
              <a:rPr lang="zh-CN" altLang="en-US" sz="1200" smtClean="0">
                <a:solidFill>
                  <a:prstClr val="white"/>
                </a:solidFill>
                <a:latin typeface="Calibri" panose="020F0502020204030204"/>
                <a:ea typeface="宋体" panose="02010600030101010101" pitchFamily="2" charset="-122"/>
              </a:rPr>
              <a:t>18</a:t>
            </a:fld>
            <a:r>
              <a:rPr lang="en-US" altLang="zh-CN" sz="1200" dirty="0">
                <a:solidFill>
                  <a:prstClr val="white"/>
                </a:solidFill>
                <a:latin typeface="Calibri" panose="020F0502020204030204"/>
                <a:ea typeface="宋体" panose="02010600030101010101" pitchFamily="2" charset="-122"/>
              </a:rPr>
              <a:t>-</a:t>
            </a:r>
            <a:endParaRPr lang="zh-CN" altLang="en-US" sz="1200" dirty="0">
              <a:solidFill>
                <a:prstClr val="white"/>
              </a:solidFill>
              <a:latin typeface="Calibri" panose="020F0502020204030204"/>
              <a:ea typeface="宋体" panose="02010600030101010101" pitchFamily="2" charset="-122"/>
            </a:endParaRPr>
          </a:p>
        </p:txBody>
      </p:sp>
      <p:sp>
        <p:nvSpPr>
          <p:cNvPr id="7" name="文本框 6"/>
          <p:cNvSpPr txBox="1"/>
          <p:nvPr/>
        </p:nvSpPr>
        <p:spPr>
          <a:xfrm>
            <a:off x="9048750" y="6524840"/>
            <a:ext cx="2619375" cy="338554"/>
          </a:xfrm>
          <a:prstGeom prst="rect">
            <a:avLst/>
          </a:prstGeom>
          <a:noFill/>
        </p:spPr>
        <p:txBody>
          <a:bodyPr wrap="square" rtlCol="0">
            <a:spAutoFit/>
          </a:bodyPr>
          <a:lstStyle/>
          <a:p>
            <a:r>
              <a:rPr lang="zh-CN" altLang="en-US" sz="1600" dirty="0">
                <a:solidFill>
                  <a:schemeClr val="bg1"/>
                </a:solidFill>
                <a:latin typeface="隶书" panose="02010509060101010101" pitchFamily="49" charset="-122"/>
                <a:ea typeface="隶书" panose="02010509060101010101" pitchFamily="49" charset="-122"/>
              </a:rPr>
              <a:t>以案为鉴，以案明纪</a:t>
            </a:r>
          </a:p>
        </p:txBody>
      </p:sp>
      <p:sp>
        <p:nvSpPr>
          <p:cNvPr id="12" name="矩形: 圆角 5"/>
          <p:cNvSpPr/>
          <p:nvPr/>
        </p:nvSpPr>
        <p:spPr>
          <a:xfrm>
            <a:off x="8455646" y="3015575"/>
            <a:ext cx="3257644" cy="554400"/>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教育部关于高校教师师德失范行为处理的指导意见</a:t>
            </a:r>
            <a:r>
              <a:rPr lang="en-US" altLang="zh-CN" dirty="0">
                <a:latin typeface="楷体" panose="02010609060101010101" pitchFamily="49" charset="-122"/>
                <a:ea typeface="楷体" panose="02010609060101010101" pitchFamily="49" charset="-122"/>
              </a:rPr>
              <a:t>》</a:t>
            </a:r>
            <a:endParaRPr lang="zh-CN" altLang="en-US" dirty="0">
              <a:latin typeface="楷体" panose="02010609060101010101" pitchFamily="49" charset="-122"/>
              <a:ea typeface="楷体" panose="02010609060101010101" pitchFamily="49" charset="-122"/>
            </a:endParaRPr>
          </a:p>
        </p:txBody>
      </p:sp>
      <p:sp>
        <p:nvSpPr>
          <p:cNvPr id="17" name="矩形: 圆角 5"/>
          <p:cNvSpPr/>
          <p:nvPr/>
        </p:nvSpPr>
        <p:spPr>
          <a:xfrm>
            <a:off x="4262567" y="3015575"/>
            <a:ext cx="4086809" cy="554400"/>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事业单位工作人员处分暂行规定</a:t>
            </a:r>
            <a:r>
              <a:rPr lang="en-US" altLang="zh-CN" dirty="0">
                <a:latin typeface="楷体" panose="02010609060101010101" pitchFamily="49" charset="-122"/>
                <a:ea typeface="楷体" panose="02010609060101010101" pitchFamily="49" charset="-122"/>
              </a:rPr>
              <a:t>》</a:t>
            </a:r>
            <a:endParaRPr lang="zh-CN" altLang="en-US"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3981797858"/>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a:off x="205655" y="2272516"/>
            <a:ext cx="11634909" cy="0"/>
          </a:xfrm>
          <a:prstGeom prst="line">
            <a:avLst/>
          </a:prstGeom>
          <a:ln w="12700">
            <a:solidFill>
              <a:srgbClr val="990000"/>
            </a:solidFill>
            <a:prstDash val="dash"/>
          </a:ln>
        </p:spPr>
        <p:style>
          <a:lnRef idx="1">
            <a:schemeClr val="accent1"/>
          </a:lnRef>
          <a:fillRef idx="0">
            <a:schemeClr val="accent1"/>
          </a:fillRef>
          <a:effectRef idx="0">
            <a:schemeClr val="accent1"/>
          </a:effectRef>
          <a:fontRef idx="minor">
            <a:schemeClr val="tx1"/>
          </a:fontRef>
        </p:style>
      </p:cxnSp>
      <p:sp>
        <p:nvSpPr>
          <p:cNvPr id="13" name="标题 1"/>
          <p:cNvSpPr txBox="1"/>
          <p:nvPr/>
        </p:nvSpPr>
        <p:spPr>
          <a:xfrm>
            <a:off x="873841" y="26504"/>
            <a:ext cx="9210627" cy="54329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zh-CN" altLang="en-US" sz="3600" dirty="0">
                <a:solidFill>
                  <a:prstClr val="white"/>
                </a:solidFill>
                <a:latin typeface="黑体" panose="02010609060101010101" pitchFamily="49" charset="-122"/>
                <a:ea typeface="黑体" panose="02010609060101010101" pitchFamily="49" charset="-122"/>
              </a:rPr>
              <a:t>警示教育：公开曝光师德违规案例</a:t>
            </a:r>
          </a:p>
        </p:txBody>
      </p:sp>
      <p:sp>
        <p:nvSpPr>
          <p:cNvPr id="14" name="文本框 13"/>
          <p:cNvSpPr txBox="1"/>
          <p:nvPr/>
        </p:nvSpPr>
        <p:spPr>
          <a:xfrm>
            <a:off x="4815942" y="6220927"/>
            <a:ext cx="7376058" cy="276999"/>
          </a:xfrm>
          <a:prstGeom prst="rect">
            <a:avLst/>
          </a:prstGeom>
          <a:noFill/>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来源：教育部 </a:t>
            </a:r>
            <a:r>
              <a:rPr lang="en-US" altLang="zh-CN" sz="1200" dirty="0">
                <a:latin typeface="微软雅黑" panose="020B0503020204020204" pitchFamily="34" charset="-122"/>
                <a:ea typeface="微软雅黑" panose="020B0503020204020204" pitchFamily="34" charset="-122"/>
              </a:rPr>
              <a:t>http://www.moe.gov.cn/jyb_xwfb/gzdt_gzdt/s5987/201904/t20190403_376596.html</a:t>
            </a:r>
            <a:endParaRPr lang="zh-CN" altLang="en-US" sz="1200" dirty="0">
              <a:latin typeface="微软雅黑" panose="020B0503020204020204" pitchFamily="34" charset="-122"/>
              <a:ea typeface="微软雅黑" panose="020B0503020204020204" pitchFamily="34" charset="-122"/>
            </a:endParaRPr>
          </a:p>
        </p:txBody>
      </p:sp>
      <p:sp>
        <p:nvSpPr>
          <p:cNvPr id="2" name="文本框 119"/>
          <p:cNvSpPr txBox="1"/>
          <p:nvPr/>
        </p:nvSpPr>
        <p:spPr>
          <a:xfrm>
            <a:off x="583364" y="875143"/>
            <a:ext cx="8713036" cy="400110"/>
          </a:xfrm>
          <a:prstGeom prst="rect">
            <a:avLst/>
          </a:prstGeom>
          <a:noFill/>
        </p:spPr>
        <p:txBody>
          <a:bodyPr wrap="square" rtlCol="0">
            <a:spAutoFit/>
          </a:bodyPr>
          <a:lstStyle/>
          <a:p>
            <a:pPr marL="342900" indent="-342900">
              <a:buFont typeface="Wingdings" panose="05000000000000000000" pitchFamily="2" charset="2"/>
              <a:buChar char="Ø"/>
            </a:pPr>
            <a:r>
              <a:rPr lang="zh-CN" altLang="en-US" sz="2000" b="1" dirty="0">
                <a:latin typeface="黑体" panose="02010609060101010101" pitchFamily="49" charset="-122"/>
                <a:ea typeface="黑体" panose="02010609060101010101" pitchFamily="49" charset="-122"/>
              </a:rPr>
              <a:t>违规问题：</a:t>
            </a:r>
            <a:r>
              <a:rPr lang="zh-CN" altLang="en-US" sz="2000" b="1" dirty="0" smtClean="0">
                <a:solidFill>
                  <a:srgbClr val="C00000"/>
                </a:solidFill>
                <a:latin typeface="黑体" panose="02010609060101010101" pitchFamily="49" charset="-122"/>
                <a:ea typeface="黑体" panose="02010609060101010101" pitchFamily="49" charset="-122"/>
              </a:rPr>
              <a:t>不正当师生关</a:t>
            </a:r>
            <a:r>
              <a:rPr lang="zh-CN" altLang="en-US" sz="2000" b="1" dirty="0">
                <a:solidFill>
                  <a:srgbClr val="C00000"/>
                </a:solidFill>
                <a:latin typeface="黑体" panose="02010609060101010101" pitchFamily="49" charset="-122"/>
                <a:ea typeface="黑体" panose="02010609060101010101" pitchFamily="49" charset="-122"/>
              </a:rPr>
              <a:t>系</a:t>
            </a:r>
            <a:endParaRPr lang="en-US" altLang="zh-CN" sz="2000" b="1" dirty="0">
              <a:solidFill>
                <a:srgbClr val="C00000"/>
              </a:solidFill>
              <a:latin typeface="黑体" panose="02010609060101010101" pitchFamily="49" charset="-122"/>
              <a:ea typeface="黑体" panose="02010609060101010101" pitchFamily="49" charset="-122"/>
            </a:endParaRPr>
          </a:p>
        </p:txBody>
      </p:sp>
      <p:sp>
        <p:nvSpPr>
          <p:cNvPr id="5" name="文本框 4"/>
          <p:cNvSpPr txBox="1"/>
          <p:nvPr/>
        </p:nvSpPr>
        <p:spPr>
          <a:xfrm>
            <a:off x="630238" y="1367128"/>
            <a:ext cx="11255830" cy="812530"/>
          </a:xfrm>
          <a:prstGeom prst="rect">
            <a:avLst/>
          </a:prstGeom>
          <a:noFill/>
        </p:spPr>
        <p:txBody>
          <a:bodyPr wrap="square">
            <a:spAutoFit/>
          </a:bodyPr>
          <a:lstStyle/>
          <a:p>
            <a:pPr indent="450215" algn="just" fontAlgn="t">
              <a:lnSpc>
                <a:spcPct val="130000"/>
              </a:lnSpc>
            </a:pPr>
            <a:r>
              <a:rPr lang="zh-CN" altLang="en-US" dirty="0">
                <a:solidFill>
                  <a:prstClr val="black"/>
                </a:solidFill>
                <a:latin typeface="楷体" panose="02010609060101010101" pitchFamily="49" charset="-122"/>
                <a:ea typeface="楷体" panose="02010609060101010101" pitchFamily="49" charset="-122"/>
              </a:rPr>
              <a:t>郑州科技学院辅导员叶成与学生发生不正当关系问题。郑州科技学院辅导员叶成婚后和某学生保持</a:t>
            </a:r>
            <a:r>
              <a:rPr lang="en-US" altLang="zh-CN" dirty="0">
                <a:solidFill>
                  <a:prstClr val="black"/>
                </a:solidFill>
                <a:latin typeface="楷体" panose="02010609060101010101" pitchFamily="49" charset="-122"/>
                <a:ea typeface="楷体" panose="02010609060101010101" pitchFamily="49" charset="-122"/>
              </a:rPr>
              <a:t>2</a:t>
            </a:r>
            <a:r>
              <a:rPr lang="zh-CN" altLang="en-US" dirty="0">
                <a:solidFill>
                  <a:prstClr val="black"/>
                </a:solidFill>
                <a:latin typeface="楷体" panose="02010609060101010101" pitchFamily="49" charset="-122"/>
                <a:ea typeface="楷体" panose="02010609060101010101" pitchFamily="49" charset="-122"/>
              </a:rPr>
              <a:t>年不正当性关系。</a:t>
            </a:r>
          </a:p>
        </p:txBody>
      </p:sp>
      <p:sp>
        <p:nvSpPr>
          <p:cNvPr id="6" name="矩形: 圆角 5"/>
          <p:cNvSpPr/>
          <p:nvPr/>
        </p:nvSpPr>
        <p:spPr>
          <a:xfrm>
            <a:off x="998375" y="2976986"/>
            <a:ext cx="4086809" cy="554400"/>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新时代高校教师职业行为十项准则</a:t>
            </a:r>
            <a:r>
              <a:rPr lang="en-US" altLang="zh-CN" dirty="0">
                <a:latin typeface="楷体" panose="02010609060101010101" pitchFamily="49" charset="-122"/>
                <a:ea typeface="楷体" panose="02010609060101010101" pitchFamily="49" charset="-122"/>
              </a:rPr>
              <a:t>》</a:t>
            </a:r>
            <a:endParaRPr lang="zh-CN" altLang="en-US" dirty="0">
              <a:latin typeface="楷体" panose="02010609060101010101" pitchFamily="49" charset="-122"/>
              <a:ea typeface="楷体" panose="02010609060101010101" pitchFamily="49" charset="-122"/>
            </a:endParaRPr>
          </a:p>
        </p:txBody>
      </p:sp>
      <p:sp>
        <p:nvSpPr>
          <p:cNvPr id="10" name="文本框 9"/>
          <p:cNvSpPr txBox="1"/>
          <p:nvPr/>
        </p:nvSpPr>
        <p:spPr>
          <a:xfrm>
            <a:off x="628868" y="3751846"/>
            <a:ext cx="11257200" cy="812530"/>
          </a:xfrm>
          <a:prstGeom prst="rect">
            <a:avLst/>
          </a:prstGeom>
          <a:noFill/>
        </p:spPr>
        <p:txBody>
          <a:bodyPr wrap="square">
            <a:spAutoFit/>
          </a:bodyPr>
          <a:lstStyle/>
          <a:p>
            <a:pPr indent="450215" algn="just" fontAlgn="t">
              <a:lnSpc>
                <a:spcPct val="130000"/>
              </a:lnSpc>
            </a:pPr>
            <a:r>
              <a:rPr lang="zh-CN" altLang="en-US" dirty="0">
                <a:solidFill>
                  <a:prstClr val="black"/>
                </a:solidFill>
                <a:latin typeface="楷体" panose="02010609060101010101" pitchFamily="49" charset="-122"/>
                <a:ea typeface="楷体" panose="02010609060101010101" pitchFamily="49" charset="-122"/>
              </a:rPr>
              <a:t>学校党委（行政）决定对叶成作出</a:t>
            </a:r>
            <a:r>
              <a:rPr lang="zh-CN" altLang="en-US" b="1" dirty="0">
                <a:solidFill>
                  <a:srgbClr val="C00000"/>
                </a:solidFill>
                <a:latin typeface="楷体" panose="02010609060101010101" pitchFamily="49" charset="-122"/>
                <a:ea typeface="楷体" panose="02010609060101010101" pitchFamily="49" charset="-122"/>
              </a:rPr>
              <a:t>开除党籍、解除劳动合同的处理，按程序撤销其教师资格。</a:t>
            </a:r>
            <a:r>
              <a:rPr lang="zh-CN" altLang="en-US" dirty="0">
                <a:solidFill>
                  <a:prstClr val="black"/>
                </a:solidFill>
                <a:latin typeface="楷体" panose="02010609060101010101" pitchFamily="49" charset="-122"/>
                <a:ea typeface="楷体" panose="02010609060101010101" pitchFamily="49" charset="-122"/>
              </a:rPr>
              <a:t>河南省委高校工委、省教育厅决定</a:t>
            </a:r>
            <a:r>
              <a:rPr lang="zh-CN" altLang="en-US" b="1" dirty="0">
                <a:solidFill>
                  <a:srgbClr val="C00000"/>
                </a:solidFill>
                <a:latin typeface="楷体" panose="02010609060101010101" pitchFamily="49" charset="-122"/>
                <a:ea typeface="楷体" panose="02010609060101010101" pitchFamily="49" charset="-122"/>
              </a:rPr>
              <a:t>取消郑州科技学院全年评优评先资格，</a:t>
            </a:r>
            <a:r>
              <a:rPr lang="zh-CN" altLang="en-US" dirty="0">
                <a:solidFill>
                  <a:prstClr val="black"/>
                </a:solidFill>
                <a:latin typeface="楷体" panose="02010609060101010101" pitchFamily="49" charset="-122"/>
                <a:ea typeface="楷体" panose="02010609060101010101" pitchFamily="49" charset="-122"/>
              </a:rPr>
              <a:t>并在教育系统</a:t>
            </a:r>
            <a:r>
              <a:rPr lang="zh-CN" altLang="en-US" b="1" dirty="0">
                <a:solidFill>
                  <a:srgbClr val="C00000"/>
                </a:solidFill>
                <a:latin typeface="楷体" panose="02010609060101010101" pitchFamily="49" charset="-122"/>
                <a:ea typeface="楷体" panose="02010609060101010101" pitchFamily="49" charset="-122"/>
              </a:rPr>
              <a:t>点名通报。</a:t>
            </a:r>
          </a:p>
        </p:txBody>
      </p:sp>
      <p:sp>
        <p:nvSpPr>
          <p:cNvPr id="15" name="文本框 119"/>
          <p:cNvSpPr txBox="1"/>
          <p:nvPr/>
        </p:nvSpPr>
        <p:spPr>
          <a:xfrm>
            <a:off x="630238" y="2390379"/>
            <a:ext cx="4097498" cy="400110"/>
          </a:xfrm>
          <a:prstGeom prst="rect">
            <a:avLst/>
          </a:prstGeom>
          <a:noFill/>
        </p:spPr>
        <p:txBody>
          <a:bodyPr wrap="square" rtlCol="0">
            <a:spAutoFit/>
          </a:bodyPr>
          <a:lstStyle/>
          <a:p>
            <a:pPr marL="342900" indent="-342900">
              <a:buFont typeface="Wingdings" panose="05000000000000000000" pitchFamily="2" charset="2"/>
              <a:buChar char="Ø"/>
            </a:pPr>
            <a:r>
              <a:rPr lang="zh-CN" altLang="en-US" sz="2000" b="1" dirty="0">
                <a:latin typeface="黑体" panose="02010609060101010101" pitchFamily="49" charset="-122"/>
                <a:ea typeface="黑体" panose="02010609060101010101" pitchFamily="49" charset="-122"/>
              </a:rPr>
              <a:t>处理结果</a:t>
            </a:r>
            <a:endParaRPr lang="en-US" altLang="zh-CN" sz="2000" b="1" dirty="0">
              <a:latin typeface="黑体" panose="02010609060101010101" pitchFamily="49" charset="-122"/>
              <a:ea typeface="黑体" panose="02010609060101010101" pitchFamily="49" charset="-122"/>
            </a:endParaRPr>
          </a:p>
        </p:txBody>
      </p:sp>
      <p:sp>
        <p:nvSpPr>
          <p:cNvPr id="16" name="灯片编号占位符 131"/>
          <p:cNvSpPr txBox="1"/>
          <p:nvPr/>
        </p:nvSpPr>
        <p:spPr>
          <a:xfrm>
            <a:off x="11417299" y="6578668"/>
            <a:ext cx="650875"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altLang="zh-CN" sz="1200" dirty="0">
                <a:solidFill>
                  <a:prstClr val="white"/>
                </a:solidFill>
                <a:latin typeface="Calibri" panose="020F0502020204030204"/>
                <a:ea typeface="宋体" panose="02010600030101010101" pitchFamily="2" charset="-122"/>
              </a:rPr>
              <a:t>-</a:t>
            </a:r>
            <a:fld id="{D6B02234-A951-478D-B725-4AAC724CF730}" type="slidenum">
              <a:rPr lang="zh-CN" altLang="en-US" sz="1200" smtClean="0">
                <a:solidFill>
                  <a:prstClr val="white"/>
                </a:solidFill>
                <a:latin typeface="Calibri" panose="020F0502020204030204"/>
                <a:ea typeface="宋体" panose="02010600030101010101" pitchFamily="2" charset="-122"/>
              </a:rPr>
              <a:t>19</a:t>
            </a:fld>
            <a:r>
              <a:rPr lang="en-US" altLang="zh-CN" sz="1200" dirty="0">
                <a:solidFill>
                  <a:prstClr val="white"/>
                </a:solidFill>
                <a:latin typeface="Calibri" panose="020F0502020204030204"/>
                <a:ea typeface="宋体" panose="02010600030101010101" pitchFamily="2" charset="-122"/>
              </a:rPr>
              <a:t>-</a:t>
            </a:r>
            <a:endParaRPr lang="zh-CN" altLang="en-US" sz="1200" dirty="0">
              <a:solidFill>
                <a:prstClr val="white"/>
              </a:solidFill>
              <a:latin typeface="Calibri" panose="020F0502020204030204"/>
              <a:ea typeface="宋体" panose="02010600030101010101" pitchFamily="2" charset="-122"/>
            </a:endParaRPr>
          </a:p>
        </p:txBody>
      </p:sp>
      <p:sp>
        <p:nvSpPr>
          <p:cNvPr id="7" name="文本框 6"/>
          <p:cNvSpPr txBox="1"/>
          <p:nvPr/>
        </p:nvSpPr>
        <p:spPr>
          <a:xfrm>
            <a:off x="9048750" y="6524840"/>
            <a:ext cx="2619375" cy="338554"/>
          </a:xfrm>
          <a:prstGeom prst="rect">
            <a:avLst/>
          </a:prstGeom>
          <a:noFill/>
        </p:spPr>
        <p:txBody>
          <a:bodyPr wrap="square" rtlCol="0">
            <a:spAutoFit/>
          </a:bodyPr>
          <a:lstStyle/>
          <a:p>
            <a:r>
              <a:rPr lang="zh-CN" altLang="en-US" sz="1600" dirty="0">
                <a:solidFill>
                  <a:schemeClr val="bg1"/>
                </a:solidFill>
                <a:latin typeface="隶书" panose="02010509060101010101" pitchFamily="49" charset="-122"/>
                <a:ea typeface="隶书" panose="02010509060101010101" pitchFamily="49" charset="-122"/>
              </a:rPr>
              <a:t>以案为鉴，以案明纪</a:t>
            </a:r>
          </a:p>
        </p:txBody>
      </p:sp>
    </p:spTree>
    <p:extLst>
      <p:ext uri="{BB962C8B-B14F-4D97-AF65-F5344CB8AC3E}">
        <p14:creationId xmlns:p14="http://schemas.microsoft.com/office/powerpoint/2010/main" val="2299251846"/>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灯片编号占位符 131"/>
          <p:cNvSpPr txBox="1"/>
          <p:nvPr/>
        </p:nvSpPr>
        <p:spPr>
          <a:xfrm>
            <a:off x="11417299" y="6578668"/>
            <a:ext cx="650875"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altLang="zh-CN" sz="1200" dirty="0">
                <a:solidFill>
                  <a:prstClr val="white"/>
                </a:solidFill>
                <a:latin typeface="Calibri" panose="020F0502020204030204"/>
                <a:ea typeface="宋体" panose="02010600030101010101" pitchFamily="2" charset="-122"/>
              </a:rPr>
              <a:t>-</a:t>
            </a:r>
            <a:fld id="{D6B02234-A951-478D-B725-4AAC724CF730}" type="slidenum">
              <a:rPr lang="zh-CN" altLang="en-US" sz="1200" smtClean="0">
                <a:solidFill>
                  <a:prstClr val="white"/>
                </a:solidFill>
                <a:latin typeface="Calibri" panose="020F0502020204030204"/>
                <a:ea typeface="宋体" panose="02010600030101010101" pitchFamily="2" charset="-122"/>
              </a:rPr>
              <a:pPr algn="ctr">
                <a:defRPr/>
              </a:pPr>
              <a:t>2</a:t>
            </a:fld>
            <a:r>
              <a:rPr lang="en-US" altLang="zh-CN" sz="1200" dirty="0">
                <a:solidFill>
                  <a:prstClr val="white"/>
                </a:solidFill>
                <a:latin typeface="Calibri" panose="020F0502020204030204"/>
                <a:ea typeface="宋体" panose="02010600030101010101" pitchFamily="2" charset="-122"/>
              </a:rPr>
              <a:t>-</a:t>
            </a:r>
            <a:endParaRPr lang="zh-CN" altLang="en-US" sz="1200" dirty="0">
              <a:solidFill>
                <a:prstClr val="white"/>
              </a:solidFill>
              <a:latin typeface="Calibri" panose="020F0502020204030204"/>
              <a:ea typeface="宋体" panose="02010600030101010101" pitchFamily="2" charset="-122"/>
            </a:endParaRPr>
          </a:p>
        </p:txBody>
      </p:sp>
      <p:sp>
        <p:nvSpPr>
          <p:cNvPr id="20" name="标题 1"/>
          <p:cNvSpPr txBox="1"/>
          <p:nvPr/>
        </p:nvSpPr>
        <p:spPr>
          <a:xfrm>
            <a:off x="873841" y="26504"/>
            <a:ext cx="9210627" cy="54329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600" dirty="0">
                <a:solidFill>
                  <a:prstClr val="white"/>
                </a:solidFill>
                <a:latin typeface="黑体" panose="02010609060101010101" pitchFamily="49" charset="-122"/>
                <a:ea typeface="黑体" panose="02010609060101010101" pitchFamily="49" charset="-122"/>
              </a:rPr>
              <a:t>目录 </a:t>
            </a:r>
            <a:r>
              <a:rPr lang="en-US" altLang="zh-CN" sz="3600" dirty="0">
                <a:solidFill>
                  <a:prstClr val="white"/>
                </a:solidFill>
                <a:latin typeface="黑体" panose="02010609060101010101" pitchFamily="49" charset="-122"/>
                <a:ea typeface="黑体" panose="02010609060101010101" pitchFamily="49" charset="-122"/>
              </a:rPr>
              <a:t>CONTENTS</a:t>
            </a:r>
            <a:endParaRPr lang="zh-CN" altLang="en-US" sz="3600" dirty="0">
              <a:solidFill>
                <a:prstClr val="white"/>
              </a:solidFill>
              <a:latin typeface="黑体" panose="02010609060101010101" pitchFamily="49" charset="-122"/>
              <a:ea typeface="黑体" panose="02010609060101010101" pitchFamily="49" charset="-122"/>
            </a:endParaRPr>
          </a:p>
        </p:txBody>
      </p:sp>
      <p:sp>
        <p:nvSpPr>
          <p:cNvPr id="2" name="文本框 1"/>
          <p:cNvSpPr txBox="1"/>
          <p:nvPr/>
        </p:nvSpPr>
        <p:spPr>
          <a:xfrm>
            <a:off x="1196843" y="3279616"/>
            <a:ext cx="3750907" cy="1323439"/>
          </a:xfrm>
          <a:prstGeom prst="rect">
            <a:avLst/>
          </a:prstGeom>
          <a:noFill/>
        </p:spPr>
        <p:txBody>
          <a:bodyPr wrap="square" rtlCol="0">
            <a:spAutoFit/>
          </a:bodyPr>
          <a:lstStyle/>
          <a:p>
            <a:pPr algn="ctr"/>
            <a:r>
              <a:rPr lang="zh-CN" altLang="en-US" sz="4000" dirty="0">
                <a:ln w="0">
                  <a:solidFill>
                    <a:srgbClr val="990000"/>
                  </a:solidFill>
                </a:ln>
                <a:solidFill>
                  <a:srgbClr val="B62537"/>
                </a:solidFill>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rPr>
              <a:t>学习全国</a:t>
            </a:r>
            <a:endParaRPr lang="en-US" altLang="zh-CN" sz="4000" dirty="0">
              <a:ln w="0">
                <a:solidFill>
                  <a:srgbClr val="990000"/>
                </a:solidFill>
              </a:ln>
              <a:solidFill>
                <a:srgbClr val="B62537"/>
              </a:solidFill>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endParaRPr>
          </a:p>
          <a:p>
            <a:pPr algn="ctr"/>
            <a:r>
              <a:rPr lang="zh-CN" altLang="en-US" sz="4000" dirty="0">
                <a:ln w="0">
                  <a:solidFill>
                    <a:srgbClr val="990000"/>
                  </a:solidFill>
                </a:ln>
                <a:solidFill>
                  <a:srgbClr val="B62537"/>
                </a:solidFill>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rPr>
              <a:t>教育大会精神</a:t>
            </a:r>
          </a:p>
        </p:txBody>
      </p:sp>
      <p:sp>
        <p:nvSpPr>
          <p:cNvPr id="4" name="矩形: 圆角 3"/>
          <p:cNvSpPr/>
          <p:nvPr/>
        </p:nvSpPr>
        <p:spPr>
          <a:xfrm>
            <a:off x="1965296" y="2497663"/>
            <a:ext cx="2214000" cy="554400"/>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prstClr val="white"/>
                </a:solidFill>
                <a:latin typeface="楷体" panose="02010609060101010101" pitchFamily="49" charset="-122"/>
                <a:ea typeface="楷体" panose="02010609060101010101" pitchFamily="49" charset="-122"/>
              </a:rPr>
              <a:t>01 </a:t>
            </a:r>
            <a:r>
              <a:rPr lang="zh-CN" altLang="en-US" sz="2400" b="1" dirty="0">
                <a:solidFill>
                  <a:prstClr val="white"/>
                </a:solidFill>
                <a:latin typeface="楷体" panose="02010609060101010101" pitchFamily="49" charset="-122"/>
                <a:ea typeface="楷体" panose="02010609060101010101" pitchFamily="49" charset="-122"/>
              </a:rPr>
              <a:t>师德引领</a:t>
            </a:r>
          </a:p>
        </p:txBody>
      </p:sp>
      <p:sp>
        <p:nvSpPr>
          <p:cNvPr id="5" name="文本框 4"/>
          <p:cNvSpPr txBox="1"/>
          <p:nvPr/>
        </p:nvSpPr>
        <p:spPr>
          <a:xfrm>
            <a:off x="5847957" y="3282723"/>
            <a:ext cx="4652870" cy="1323439"/>
          </a:xfrm>
          <a:prstGeom prst="rect">
            <a:avLst/>
          </a:prstGeom>
          <a:noFill/>
        </p:spPr>
        <p:txBody>
          <a:bodyPr wrap="square" rtlCol="0">
            <a:spAutoFit/>
          </a:bodyPr>
          <a:lstStyle/>
          <a:p>
            <a:pPr algn="ctr"/>
            <a:r>
              <a:rPr lang="zh-CN" altLang="en-US" sz="4000" dirty="0">
                <a:ln w="0">
                  <a:solidFill>
                    <a:srgbClr val="990000"/>
                  </a:solidFill>
                </a:ln>
                <a:solidFill>
                  <a:srgbClr val="B62537"/>
                </a:solidFill>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rPr>
              <a:t>公开曝光</a:t>
            </a:r>
            <a:endParaRPr lang="en-US" altLang="zh-CN" sz="4000" dirty="0">
              <a:ln w="0">
                <a:solidFill>
                  <a:srgbClr val="990000"/>
                </a:solidFill>
              </a:ln>
              <a:solidFill>
                <a:srgbClr val="B62537"/>
              </a:solidFill>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endParaRPr>
          </a:p>
          <a:p>
            <a:pPr algn="ctr"/>
            <a:r>
              <a:rPr lang="zh-CN" altLang="en-US" sz="4000" dirty="0">
                <a:ln w="0">
                  <a:solidFill>
                    <a:srgbClr val="990000"/>
                  </a:solidFill>
                </a:ln>
                <a:solidFill>
                  <a:srgbClr val="B62537"/>
                </a:solidFill>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rPr>
              <a:t>师德违规案例</a:t>
            </a:r>
          </a:p>
        </p:txBody>
      </p:sp>
      <p:sp>
        <p:nvSpPr>
          <p:cNvPr id="6" name="矩形: 圆角 5"/>
          <p:cNvSpPr/>
          <p:nvPr/>
        </p:nvSpPr>
        <p:spPr>
          <a:xfrm>
            <a:off x="7067392" y="2500770"/>
            <a:ext cx="2214000" cy="554400"/>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prstClr val="white"/>
                </a:solidFill>
                <a:latin typeface="楷体" panose="02010609060101010101" pitchFamily="49" charset="-122"/>
                <a:ea typeface="楷体" panose="02010609060101010101" pitchFamily="49" charset="-122"/>
              </a:rPr>
              <a:t>02 </a:t>
            </a:r>
            <a:r>
              <a:rPr lang="zh-CN" altLang="en-US" sz="2400" b="1" dirty="0">
                <a:solidFill>
                  <a:prstClr val="white"/>
                </a:solidFill>
                <a:latin typeface="楷体" panose="02010609060101010101" pitchFamily="49" charset="-122"/>
                <a:ea typeface="楷体" panose="02010609060101010101" pitchFamily="49" charset="-122"/>
              </a:rPr>
              <a:t>警示教育</a:t>
            </a:r>
          </a:p>
        </p:txBody>
      </p:sp>
    </p:spTree>
    <p:custDataLst>
      <p:tags r:id="rId1"/>
    </p:custDataLst>
    <p:extLst>
      <p:ext uri="{BB962C8B-B14F-4D97-AF65-F5344CB8AC3E}">
        <p14:creationId xmlns:p14="http://schemas.microsoft.com/office/powerpoint/2010/main" val="1449507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a:off x="278545" y="2662285"/>
            <a:ext cx="11634909" cy="0"/>
          </a:xfrm>
          <a:prstGeom prst="line">
            <a:avLst/>
          </a:prstGeom>
          <a:ln w="12700">
            <a:solidFill>
              <a:srgbClr val="990000"/>
            </a:solidFill>
            <a:prstDash val="dash"/>
          </a:ln>
        </p:spPr>
        <p:style>
          <a:lnRef idx="1">
            <a:schemeClr val="accent1"/>
          </a:lnRef>
          <a:fillRef idx="0">
            <a:schemeClr val="accent1"/>
          </a:fillRef>
          <a:effectRef idx="0">
            <a:schemeClr val="accent1"/>
          </a:effectRef>
          <a:fontRef idx="minor">
            <a:schemeClr val="tx1"/>
          </a:fontRef>
        </p:style>
      </p:cxnSp>
      <p:sp>
        <p:nvSpPr>
          <p:cNvPr id="13" name="标题 1"/>
          <p:cNvSpPr txBox="1"/>
          <p:nvPr/>
        </p:nvSpPr>
        <p:spPr>
          <a:xfrm>
            <a:off x="873841" y="26504"/>
            <a:ext cx="9210627" cy="54329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zh-CN" altLang="en-US" sz="3600" dirty="0">
                <a:solidFill>
                  <a:prstClr val="white"/>
                </a:solidFill>
                <a:latin typeface="黑体" panose="02010609060101010101" pitchFamily="49" charset="-122"/>
                <a:ea typeface="黑体" panose="02010609060101010101" pitchFamily="49" charset="-122"/>
              </a:rPr>
              <a:t>警示教育：公开曝光师德违规案例</a:t>
            </a:r>
          </a:p>
        </p:txBody>
      </p:sp>
      <p:sp>
        <p:nvSpPr>
          <p:cNvPr id="14" name="文本框 13"/>
          <p:cNvSpPr txBox="1"/>
          <p:nvPr/>
        </p:nvSpPr>
        <p:spPr>
          <a:xfrm>
            <a:off x="4815942" y="6220927"/>
            <a:ext cx="7376058" cy="276999"/>
          </a:xfrm>
          <a:prstGeom prst="rect">
            <a:avLst/>
          </a:prstGeom>
          <a:noFill/>
        </p:spPr>
        <p:txBody>
          <a:bodyPr wrap="none" rtlCol="0">
            <a:spAutoFit/>
          </a:bodyPr>
          <a:lstStyle/>
          <a:p>
            <a:r>
              <a:rPr lang="zh-CN" altLang="en-US" sz="1200" dirty="0">
                <a:latin typeface="微软雅黑" panose="020B0503020204020204" pitchFamily="34" charset="-122"/>
                <a:ea typeface="微软雅黑" panose="020B0503020204020204" pitchFamily="34" charset="-122"/>
              </a:rPr>
              <a:t>来源：教育部 </a:t>
            </a:r>
            <a:r>
              <a:rPr lang="en-US" altLang="zh-CN" sz="1200" dirty="0">
                <a:latin typeface="微软雅黑" panose="020B0503020204020204" pitchFamily="34" charset="-122"/>
                <a:ea typeface="微软雅黑" panose="020B0503020204020204" pitchFamily="34" charset="-122"/>
              </a:rPr>
              <a:t>http://www.moe.gov.cn/jyb_xwfb/gzdt_gzdt/s5987/202104/t20210419_526987.html</a:t>
            </a:r>
            <a:endParaRPr lang="zh-CN" altLang="en-US" sz="1200" dirty="0">
              <a:latin typeface="微软雅黑" panose="020B0503020204020204" pitchFamily="34" charset="-122"/>
              <a:ea typeface="微软雅黑" panose="020B0503020204020204" pitchFamily="34" charset="-122"/>
            </a:endParaRPr>
          </a:p>
        </p:txBody>
      </p:sp>
      <p:sp>
        <p:nvSpPr>
          <p:cNvPr id="2" name="文本框 119"/>
          <p:cNvSpPr txBox="1"/>
          <p:nvPr/>
        </p:nvSpPr>
        <p:spPr>
          <a:xfrm>
            <a:off x="630238" y="851865"/>
            <a:ext cx="8713036" cy="400110"/>
          </a:xfrm>
          <a:prstGeom prst="rect">
            <a:avLst/>
          </a:prstGeom>
          <a:noFill/>
        </p:spPr>
        <p:txBody>
          <a:bodyPr wrap="square" rtlCol="0">
            <a:spAutoFit/>
          </a:bodyPr>
          <a:lstStyle/>
          <a:p>
            <a:pPr marL="342900" indent="-342900">
              <a:buFont typeface="Wingdings" panose="05000000000000000000" pitchFamily="2" charset="2"/>
              <a:buChar char="Ø"/>
            </a:pPr>
            <a:r>
              <a:rPr lang="zh-CN" altLang="en-US" sz="2000" b="1" dirty="0">
                <a:latin typeface="黑体" panose="02010609060101010101" pitchFamily="49" charset="-122"/>
                <a:ea typeface="黑体" panose="02010609060101010101" pitchFamily="49" charset="-122"/>
              </a:rPr>
              <a:t>违规问题：</a:t>
            </a:r>
            <a:r>
              <a:rPr lang="zh-CN" altLang="en-US" sz="2000" b="1" dirty="0">
                <a:solidFill>
                  <a:srgbClr val="C00000"/>
                </a:solidFill>
                <a:latin typeface="黑体" panose="02010609060101010101" pitchFamily="49" charset="-122"/>
                <a:ea typeface="黑体" panose="02010609060101010101" pitchFamily="49" charset="-122"/>
              </a:rPr>
              <a:t>要求学生从事与教学、科研、社会服务无关的事宜</a:t>
            </a:r>
            <a:endParaRPr lang="en-US" altLang="zh-CN" sz="2000" b="1" dirty="0">
              <a:solidFill>
                <a:srgbClr val="C00000"/>
              </a:solidFill>
              <a:latin typeface="黑体" panose="02010609060101010101" pitchFamily="49" charset="-122"/>
              <a:ea typeface="黑体" panose="02010609060101010101" pitchFamily="49" charset="-122"/>
            </a:endParaRPr>
          </a:p>
        </p:txBody>
      </p:sp>
      <p:sp>
        <p:nvSpPr>
          <p:cNvPr id="5" name="文本框 4"/>
          <p:cNvSpPr txBox="1"/>
          <p:nvPr/>
        </p:nvSpPr>
        <p:spPr>
          <a:xfrm>
            <a:off x="630238" y="1382827"/>
            <a:ext cx="11255830" cy="1172629"/>
          </a:xfrm>
          <a:prstGeom prst="rect">
            <a:avLst/>
          </a:prstGeom>
          <a:noFill/>
        </p:spPr>
        <p:txBody>
          <a:bodyPr wrap="square">
            <a:spAutoFit/>
          </a:bodyPr>
          <a:lstStyle/>
          <a:p>
            <a:pPr indent="450215" algn="just" fontAlgn="t">
              <a:lnSpc>
                <a:spcPct val="130000"/>
              </a:lnSpc>
            </a:pPr>
            <a:r>
              <a:rPr lang="zh-CN" altLang="en-US" dirty="0">
                <a:solidFill>
                  <a:prstClr val="black"/>
                </a:solidFill>
                <a:latin typeface="楷体" panose="02010609060101010101" pitchFamily="49" charset="-122"/>
                <a:ea typeface="楷体" panose="02010609060101010101" pitchFamily="49" charset="-122"/>
              </a:rPr>
              <a:t>南京邮电大学教师张某某要求学生从事与教学、科研、社会服务无关的事宜问题。</a:t>
            </a:r>
            <a:r>
              <a:rPr lang="en-US" altLang="zh-CN" dirty="0">
                <a:solidFill>
                  <a:prstClr val="black"/>
                </a:solidFill>
                <a:latin typeface="楷体" panose="02010609060101010101" pitchFamily="49" charset="-122"/>
                <a:ea typeface="楷体" panose="02010609060101010101" pitchFamily="49" charset="-122"/>
              </a:rPr>
              <a:t>2019</a:t>
            </a:r>
            <a:r>
              <a:rPr lang="zh-CN" altLang="en-US" dirty="0">
                <a:solidFill>
                  <a:prstClr val="black"/>
                </a:solidFill>
                <a:latin typeface="楷体" panose="02010609060101010101" pitchFamily="49" charset="-122"/>
                <a:ea typeface="楷体" panose="02010609060101010101" pitchFamily="49" charset="-122"/>
              </a:rPr>
              <a:t>年，张某某多次要求研究生为其担任法定代表人的公司从事运送货物、分装溶剂、担任客服、处理财务等工作，且在日常指导学生过程中方式方法不当、简单粗暴，有辱骂侮辱学生的言行。</a:t>
            </a:r>
          </a:p>
        </p:txBody>
      </p:sp>
      <p:sp>
        <p:nvSpPr>
          <p:cNvPr id="6" name="矩形: 圆角 5"/>
          <p:cNvSpPr/>
          <p:nvPr/>
        </p:nvSpPr>
        <p:spPr>
          <a:xfrm>
            <a:off x="525953" y="3249148"/>
            <a:ext cx="4086809" cy="554400"/>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新时代高校教师职业行为十项准则</a:t>
            </a:r>
            <a:r>
              <a:rPr lang="en-US" altLang="zh-CN" dirty="0">
                <a:latin typeface="楷体" panose="02010609060101010101" pitchFamily="49" charset="-122"/>
                <a:ea typeface="楷体" panose="02010609060101010101" pitchFamily="49" charset="-122"/>
              </a:rPr>
              <a:t>》</a:t>
            </a:r>
            <a:endParaRPr lang="zh-CN" altLang="en-US" dirty="0">
              <a:latin typeface="楷体" panose="02010609060101010101" pitchFamily="49" charset="-122"/>
              <a:ea typeface="楷体" panose="02010609060101010101" pitchFamily="49" charset="-122"/>
            </a:endParaRPr>
          </a:p>
        </p:txBody>
      </p:sp>
      <p:sp>
        <p:nvSpPr>
          <p:cNvPr id="10" name="文本框 9"/>
          <p:cNvSpPr txBox="1"/>
          <p:nvPr/>
        </p:nvSpPr>
        <p:spPr>
          <a:xfrm>
            <a:off x="733152" y="4063635"/>
            <a:ext cx="11257200" cy="1532727"/>
          </a:xfrm>
          <a:prstGeom prst="rect">
            <a:avLst/>
          </a:prstGeom>
          <a:noFill/>
        </p:spPr>
        <p:txBody>
          <a:bodyPr wrap="square">
            <a:spAutoFit/>
          </a:bodyPr>
          <a:lstStyle/>
          <a:p>
            <a:pPr indent="450215" algn="just" fontAlgn="t">
              <a:lnSpc>
                <a:spcPct val="130000"/>
              </a:lnSpc>
            </a:pPr>
            <a:r>
              <a:rPr lang="zh-CN" altLang="en-US" dirty="0">
                <a:solidFill>
                  <a:prstClr val="black"/>
                </a:solidFill>
                <a:latin typeface="楷体" panose="02010609060101010101" pitchFamily="49" charset="-122"/>
                <a:ea typeface="楷体" panose="02010609060101010101" pitchFamily="49" charset="-122"/>
              </a:rPr>
              <a:t>张某某的行为严重违反了</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新时代高校教师职业行为十项准则</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第五项规定。根据</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教师资格条例</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教育部关于高校教师师德失范行为处理的指导意见</a:t>
            </a:r>
            <a:r>
              <a:rPr lang="en-US" altLang="zh-CN" dirty="0">
                <a:solidFill>
                  <a:prstClr val="black"/>
                </a:solidFill>
                <a:latin typeface="楷体" panose="02010609060101010101" pitchFamily="49" charset="-122"/>
                <a:ea typeface="楷体" panose="02010609060101010101" pitchFamily="49" charset="-122"/>
              </a:rPr>
              <a:t>》</a:t>
            </a:r>
            <a:r>
              <a:rPr lang="zh-CN" altLang="en-US" dirty="0">
                <a:solidFill>
                  <a:prstClr val="black"/>
                </a:solidFill>
                <a:latin typeface="楷体" panose="02010609060101010101" pitchFamily="49" charset="-122"/>
                <a:ea typeface="楷体" panose="02010609060101010101" pitchFamily="49" charset="-122"/>
              </a:rPr>
              <a:t>等相关规定，给予张某某</a:t>
            </a:r>
            <a:r>
              <a:rPr lang="zh-CN" altLang="en-US" b="1" dirty="0">
                <a:solidFill>
                  <a:srgbClr val="C00000"/>
                </a:solidFill>
                <a:latin typeface="楷体" panose="02010609060101010101" pitchFamily="49" charset="-122"/>
                <a:ea typeface="楷体" panose="02010609060101010101" pitchFamily="49" charset="-122"/>
              </a:rPr>
              <a:t>取消研究生导师资格、撤销专业技术职务、解除人事聘用合同的处理；撤销其教师资格，收缴教师资格证书，将其列入教师资格限制库，</a:t>
            </a:r>
            <a:r>
              <a:rPr lang="en-US" altLang="zh-CN" b="1" dirty="0">
                <a:solidFill>
                  <a:srgbClr val="C00000"/>
                </a:solidFill>
                <a:latin typeface="楷体" panose="02010609060101010101" pitchFamily="49" charset="-122"/>
                <a:ea typeface="楷体" panose="02010609060101010101" pitchFamily="49" charset="-122"/>
              </a:rPr>
              <a:t>5</a:t>
            </a:r>
            <a:r>
              <a:rPr lang="zh-CN" altLang="en-US" b="1" dirty="0">
                <a:solidFill>
                  <a:srgbClr val="C00000"/>
                </a:solidFill>
                <a:latin typeface="楷体" panose="02010609060101010101" pitchFamily="49" charset="-122"/>
                <a:ea typeface="楷体" panose="02010609060101010101" pitchFamily="49" charset="-122"/>
              </a:rPr>
              <a:t>年内不得重新取得教师资格。</a:t>
            </a:r>
          </a:p>
        </p:txBody>
      </p:sp>
      <p:sp>
        <p:nvSpPr>
          <p:cNvPr id="15" name="文本框 119"/>
          <p:cNvSpPr txBox="1"/>
          <p:nvPr/>
        </p:nvSpPr>
        <p:spPr>
          <a:xfrm>
            <a:off x="630238" y="2798213"/>
            <a:ext cx="4097498" cy="400110"/>
          </a:xfrm>
          <a:prstGeom prst="rect">
            <a:avLst/>
          </a:prstGeom>
          <a:noFill/>
        </p:spPr>
        <p:txBody>
          <a:bodyPr wrap="square" rtlCol="0">
            <a:spAutoFit/>
          </a:bodyPr>
          <a:lstStyle/>
          <a:p>
            <a:pPr marL="342900" indent="-342900">
              <a:buFont typeface="Wingdings" panose="05000000000000000000" pitchFamily="2" charset="2"/>
              <a:buChar char="Ø"/>
            </a:pPr>
            <a:r>
              <a:rPr lang="zh-CN" altLang="en-US" sz="2000" b="1" dirty="0">
                <a:latin typeface="黑体" panose="02010609060101010101" pitchFamily="49" charset="-122"/>
                <a:ea typeface="黑体" panose="02010609060101010101" pitchFamily="49" charset="-122"/>
              </a:rPr>
              <a:t>处理结果</a:t>
            </a:r>
            <a:endParaRPr lang="en-US" altLang="zh-CN" sz="2000" b="1" dirty="0">
              <a:latin typeface="黑体" panose="02010609060101010101" pitchFamily="49" charset="-122"/>
              <a:ea typeface="黑体" panose="02010609060101010101" pitchFamily="49" charset="-122"/>
            </a:endParaRPr>
          </a:p>
        </p:txBody>
      </p:sp>
      <p:sp>
        <p:nvSpPr>
          <p:cNvPr id="16" name="灯片编号占位符 131"/>
          <p:cNvSpPr txBox="1"/>
          <p:nvPr/>
        </p:nvSpPr>
        <p:spPr>
          <a:xfrm>
            <a:off x="11417299" y="6578668"/>
            <a:ext cx="650875"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altLang="zh-CN" sz="1200" dirty="0">
                <a:solidFill>
                  <a:prstClr val="white"/>
                </a:solidFill>
                <a:latin typeface="Calibri" panose="020F0502020204030204"/>
                <a:ea typeface="宋体" panose="02010600030101010101" pitchFamily="2" charset="-122"/>
              </a:rPr>
              <a:t>-</a:t>
            </a:r>
            <a:fld id="{D6B02234-A951-478D-B725-4AAC724CF730}" type="slidenum">
              <a:rPr lang="zh-CN" altLang="en-US" sz="1200" smtClean="0">
                <a:solidFill>
                  <a:prstClr val="white"/>
                </a:solidFill>
                <a:latin typeface="Calibri" panose="020F0502020204030204"/>
                <a:ea typeface="宋体" panose="02010600030101010101" pitchFamily="2" charset="-122"/>
              </a:rPr>
              <a:t>20</a:t>
            </a:fld>
            <a:r>
              <a:rPr lang="en-US" altLang="zh-CN" sz="1200" dirty="0">
                <a:solidFill>
                  <a:prstClr val="white"/>
                </a:solidFill>
                <a:latin typeface="Calibri" panose="020F0502020204030204"/>
                <a:ea typeface="宋体" panose="02010600030101010101" pitchFamily="2" charset="-122"/>
              </a:rPr>
              <a:t>-</a:t>
            </a:r>
            <a:endParaRPr lang="zh-CN" altLang="en-US" sz="1200" dirty="0">
              <a:solidFill>
                <a:prstClr val="white"/>
              </a:solidFill>
              <a:latin typeface="Calibri" panose="020F0502020204030204"/>
              <a:ea typeface="宋体" panose="02010600030101010101" pitchFamily="2" charset="-122"/>
            </a:endParaRPr>
          </a:p>
        </p:txBody>
      </p:sp>
      <p:sp>
        <p:nvSpPr>
          <p:cNvPr id="7" name="文本框 6"/>
          <p:cNvSpPr txBox="1"/>
          <p:nvPr/>
        </p:nvSpPr>
        <p:spPr>
          <a:xfrm>
            <a:off x="9048750" y="6524840"/>
            <a:ext cx="2619375" cy="338554"/>
          </a:xfrm>
          <a:prstGeom prst="rect">
            <a:avLst/>
          </a:prstGeom>
          <a:noFill/>
        </p:spPr>
        <p:txBody>
          <a:bodyPr wrap="square" rtlCol="0">
            <a:spAutoFit/>
          </a:bodyPr>
          <a:lstStyle/>
          <a:p>
            <a:r>
              <a:rPr lang="zh-CN" altLang="en-US" sz="1600" dirty="0">
                <a:solidFill>
                  <a:schemeClr val="bg1"/>
                </a:solidFill>
                <a:latin typeface="隶书" panose="02010509060101010101" pitchFamily="49" charset="-122"/>
                <a:ea typeface="隶书" panose="02010509060101010101" pitchFamily="49" charset="-122"/>
              </a:rPr>
              <a:t>以案为鉴，以案明纪</a:t>
            </a:r>
          </a:p>
        </p:txBody>
      </p:sp>
      <p:sp>
        <p:nvSpPr>
          <p:cNvPr id="12" name="矩形: 圆角 5"/>
          <p:cNvSpPr/>
          <p:nvPr/>
        </p:nvSpPr>
        <p:spPr>
          <a:xfrm>
            <a:off x="7655927" y="3247531"/>
            <a:ext cx="4086809" cy="554400"/>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教育部关于高校教师师德失范行为处理的指导意见</a:t>
            </a:r>
            <a:r>
              <a:rPr lang="en-US" altLang="zh-CN" dirty="0">
                <a:latin typeface="楷体" panose="02010609060101010101" pitchFamily="49" charset="-122"/>
                <a:ea typeface="楷体" panose="02010609060101010101" pitchFamily="49" charset="-122"/>
              </a:rPr>
              <a:t>》</a:t>
            </a:r>
            <a:endParaRPr lang="zh-CN" altLang="en-US" dirty="0">
              <a:latin typeface="楷体" panose="02010609060101010101" pitchFamily="49" charset="-122"/>
              <a:ea typeface="楷体" panose="02010609060101010101" pitchFamily="49" charset="-122"/>
            </a:endParaRPr>
          </a:p>
        </p:txBody>
      </p:sp>
      <p:sp>
        <p:nvSpPr>
          <p:cNvPr id="17" name="矩形: 圆角 5"/>
          <p:cNvSpPr/>
          <p:nvPr/>
        </p:nvSpPr>
        <p:spPr>
          <a:xfrm>
            <a:off x="5031921" y="3247531"/>
            <a:ext cx="2128155" cy="554400"/>
          </a:xfrm>
          <a:prstGeom prst="roundRect">
            <a:avLst/>
          </a:prstGeom>
          <a:solidFill>
            <a:srgbClr val="99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教师资格条例</a:t>
            </a:r>
            <a:r>
              <a:rPr lang="en-US" altLang="zh-CN" dirty="0">
                <a:latin typeface="楷体" panose="02010609060101010101" pitchFamily="49" charset="-122"/>
                <a:ea typeface="楷体" panose="02010609060101010101" pitchFamily="49" charset="-122"/>
              </a:rPr>
              <a:t>》</a:t>
            </a:r>
            <a:endParaRPr lang="zh-CN" altLang="en-US"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2815743855"/>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灯片编号占位符 131"/>
          <p:cNvSpPr txBox="1"/>
          <p:nvPr/>
        </p:nvSpPr>
        <p:spPr>
          <a:xfrm>
            <a:off x="11417299" y="6578668"/>
            <a:ext cx="650875"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altLang="zh-CN" sz="1200" dirty="0">
                <a:solidFill>
                  <a:prstClr val="white"/>
                </a:solidFill>
                <a:latin typeface="Calibri" panose="020F0502020204030204"/>
                <a:ea typeface="宋体" panose="02010600030101010101" pitchFamily="2" charset="-122"/>
              </a:rPr>
              <a:t>-</a:t>
            </a:r>
            <a:fld id="{D6B02234-A951-478D-B725-4AAC724CF730}" type="slidenum">
              <a:rPr lang="zh-CN" altLang="en-US" sz="1200" smtClean="0">
                <a:solidFill>
                  <a:prstClr val="white"/>
                </a:solidFill>
                <a:latin typeface="Calibri" panose="020F0502020204030204"/>
                <a:ea typeface="宋体" panose="02010600030101010101" pitchFamily="2" charset="-122"/>
              </a:rPr>
              <a:t>3</a:t>
            </a:fld>
            <a:r>
              <a:rPr lang="en-US" altLang="zh-CN" sz="1200" dirty="0">
                <a:solidFill>
                  <a:prstClr val="white"/>
                </a:solidFill>
                <a:latin typeface="Calibri" panose="020F0502020204030204"/>
                <a:ea typeface="宋体" panose="02010600030101010101" pitchFamily="2" charset="-122"/>
              </a:rPr>
              <a:t>-</a:t>
            </a:r>
            <a:endParaRPr lang="zh-CN" altLang="en-US" sz="1200" dirty="0">
              <a:solidFill>
                <a:prstClr val="white"/>
              </a:solidFill>
              <a:latin typeface="Calibri" panose="020F0502020204030204"/>
              <a:ea typeface="宋体" panose="02010600030101010101" pitchFamily="2" charset="-122"/>
            </a:endParaRPr>
          </a:p>
        </p:txBody>
      </p:sp>
      <p:sp>
        <p:nvSpPr>
          <p:cNvPr id="2" name="文本框 1"/>
          <p:cNvSpPr txBox="1"/>
          <p:nvPr/>
        </p:nvSpPr>
        <p:spPr>
          <a:xfrm>
            <a:off x="3269272" y="3543307"/>
            <a:ext cx="5954939" cy="707886"/>
          </a:xfrm>
          <a:prstGeom prst="rect">
            <a:avLst/>
          </a:prstGeom>
          <a:noFill/>
        </p:spPr>
        <p:txBody>
          <a:bodyPr wrap="square" rtlCol="0">
            <a:spAutoFit/>
          </a:bodyPr>
          <a:lstStyle/>
          <a:p>
            <a:pPr algn="ctr"/>
            <a:r>
              <a:rPr lang="zh-CN" altLang="en-US" sz="4000" dirty="0">
                <a:ln w="0">
                  <a:solidFill>
                    <a:srgbClr val="990000"/>
                  </a:solidFill>
                </a:ln>
                <a:solidFill>
                  <a:srgbClr val="B62537"/>
                </a:solidFill>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rPr>
              <a:t>学习全国教育大会精神</a:t>
            </a:r>
          </a:p>
        </p:txBody>
      </p:sp>
      <p:grpSp>
        <p:nvGrpSpPr>
          <p:cNvPr id="8" name="组合 7"/>
          <p:cNvGrpSpPr/>
          <p:nvPr/>
        </p:nvGrpSpPr>
        <p:grpSpPr>
          <a:xfrm>
            <a:off x="3858178" y="2378414"/>
            <a:ext cx="4548517" cy="830997"/>
            <a:chOff x="6868264" y="4262632"/>
            <a:chExt cx="4379760" cy="1036082"/>
          </a:xfrm>
        </p:grpSpPr>
        <p:sp>
          <p:nvSpPr>
            <p:cNvPr id="9" name="圆角矩形 8"/>
            <p:cNvSpPr/>
            <p:nvPr/>
          </p:nvSpPr>
          <p:spPr>
            <a:xfrm>
              <a:off x="6868264" y="4392274"/>
              <a:ext cx="344083" cy="887896"/>
            </a:xfrm>
            <a:prstGeom prst="roundRect">
              <a:avLst>
                <a:gd name="adj" fmla="val 0"/>
              </a:avLst>
            </a:prstGeom>
            <a:solidFill>
              <a:srgbClr val="99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汉仪粗宋简" panose="02010609000101010101" pitchFamily="49" charset="-122"/>
                <a:ea typeface="汉仪粗宋简" panose="02010609000101010101" pitchFamily="49" charset="-122"/>
              </a:endParaRPr>
            </a:p>
          </p:txBody>
        </p:sp>
        <p:grpSp>
          <p:nvGrpSpPr>
            <p:cNvPr id="10" name="组合 9"/>
            <p:cNvGrpSpPr/>
            <p:nvPr/>
          </p:nvGrpSpPr>
          <p:grpSpPr>
            <a:xfrm>
              <a:off x="7657159" y="4387834"/>
              <a:ext cx="3590865" cy="887897"/>
              <a:chOff x="5984222" y="2157918"/>
              <a:chExt cx="3590865" cy="887897"/>
            </a:xfrm>
          </p:grpSpPr>
          <p:sp>
            <p:nvSpPr>
              <p:cNvPr id="12" name="圆角矩形 11"/>
              <p:cNvSpPr/>
              <p:nvPr/>
            </p:nvSpPr>
            <p:spPr>
              <a:xfrm>
                <a:off x="5984222" y="2157918"/>
                <a:ext cx="3590865" cy="887897"/>
              </a:xfrm>
              <a:prstGeom prst="roundRect">
                <a:avLst>
                  <a:gd name="adj" fmla="val 0"/>
                </a:avLst>
              </a:prstGeom>
              <a:solidFill>
                <a:srgbClr val="99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汉仪粗宋简" panose="02010609000101010101" pitchFamily="49" charset="-122"/>
                  <a:ea typeface="汉仪粗宋简" panose="02010609000101010101" pitchFamily="49" charset="-122"/>
                </a:endParaRPr>
              </a:p>
            </p:txBody>
          </p:sp>
          <p:sp>
            <p:nvSpPr>
              <p:cNvPr id="13" name="TextBox 9"/>
              <p:cNvSpPr txBox="1"/>
              <p:nvPr/>
            </p:nvSpPr>
            <p:spPr>
              <a:xfrm>
                <a:off x="6022458" y="2196099"/>
                <a:ext cx="3504905" cy="729094"/>
              </a:xfrm>
              <a:prstGeom prst="rect">
                <a:avLst/>
              </a:prstGeom>
              <a:noFill/>
              <a:ln>
                <a:noFill/>
              </a:ln>
            </p:spPr>
            <p:txBody>
              <a:bodyPr wrap="square" rtlCol="0">
                <a:spAutoFit/>
              </a:bodyPr>
              <a:lstStyle/>
              <a:p>
                <a:pPr algn="ctr"/>
                <a:r>
                  <a:rPr lang="zh-CN" altLang="en-US" sz="3200" b="1" spc="300" dirty="0">
                    <a:solidFill>
                      <a:schemeClr val="bg1"/>
                    </a:solidFill>
                    <a:latin typeface="楷体" panose="02010609060101010101" pitchFamily="49" charset="-122"/>
                    <a:ea typeface="楷体" panose="02010609060101010101" pitchFamily="49" charset="-122"/>
                  </a:rPr>
                  <a:t>师 德 引 领</a:t>
                </a:r>
              </a:p>
            </p:txBody>
          </p:sp>
        </p:grpSp>
        <p:sp>
          <p:nvSpPr>
            <p:cNvPr id="11" name="TextBox 9"/>
            <p:cNvSpPr txBox="1"/>
            <p:nvPr/>
          </p:nvSpPr>
          <p:spPr>
            <a:xfrm>
              <a:off x="7256586" y="4262632"/>
              <a:ext cx="376175" cy="1036082"/>
            </a:xfrm>
            <a:prstGeom prst="rect">
              <a:avLst/>
            </a:prstGeom>
            <a:noFill/>
            <a:ln>
              <a:noFill/>
            </a:ln>
          </p:spPr>
          <p:txBody>
            <a:bodyPr wrap="square" rtlCol="0">
              <a:spAutoFit/>
            </a:bodyPr>
            <a:lstStyle/>
            <a:p>
              <a:pPr algn="ctr"/>
              <a:r>
                <a:rPr lang="en-US" altLang="zh-CN" sz="4800" spc="300" dirty="0">
                  <a:solidFill>
                    <a:srgbClr val="990000"/>
                  </a:solidFill>
                  <a:latin typeface="黑体" panose="02010609060101010101" pitchFamily="49" charset="-122"/>
                  <a:ea typeface="黑体" panose="02010609060101010101" pitchFamily="49" charset="-122"/>
                </a:rPr>
                <a:t>1</a:t>
              </a:r>
              <a:endParaRPr lang="zh-CN" altLang="en-US" sz="4800" spc="300" dirty="0">
                <a:solidFill>
                  <a:srgbClr val="990000"/>
                </a:solidFill>
                <a:latin typeface="黑体" panose="02010609060101010101" pitchFamily="49" charset="-122"/>
                <a:ea typeface="黑体" panose="02010609060101010101" pitchFamily="49" charset="-122"/>
              </a:endParaRPr>
            </a:p>
          </p:txBody>
        </p:sp>
      </p:grpSp>
      <p:sp>
        <p:nvSpPr>
          <p:cNvPr id="14" name="标题 1"/>
          <p:cNvSpPr txBox="1"/>
          <p:nvPr/>
        </p:nvSpPr>
        <p:spPr>
          <a:xfrm>
            <a:off x="-148518" y="0"/>
            <a:ext cx="9210627" cy="54329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kumimoji="0" lang="zh-CN" altLang="en-US" sz="3600" b="0" i="0" u="none" strike="noStrike" kern="120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rPr>
              <a:t>师德引领：</a:t>
            </a:r>
            <a:r>
              <a:rPr lang="zh-CN" altLang="en-US" sz="3600" dirty="0">
                <a:solidFill>
                  <a:prstClr val="white"/>
                </a:solidFill>
                <a:latin typeface="黑体" panose="02010609060101010101" pitchFamily="49" charset="-122"/>
                <a:ea typeface="黑体" panose="02010609060101010101" pitchFamily="49" charset="-122"/>
              </a:rPr>
              <a:t>学习全国教育大会精神</a:t>
            </a:r>
          </a:p>
        </p:txBody>
      </p:sp>
    </p:spTree>
    <p:custDataLst>
      <p:tags r:id="rId1"/>
    </p:custDataLst>
    <p:extLst>
      <p:ext uri="{BB962C8B-B14F-4D97-AF65-F5344CB8AC3E}">
        <p14:creationId xmlns:p14="http://schemas.microsoft.com/office/powerpoint/2010/main" val="1219413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1"/>
          <p:cNvSpPr txBox="1"/>
          <p:nvPr/>
        </p:nvSpPr>
        <p:spPr>
          <a:xfrm>
            <a:off x="873841" y="26504"/>
            <a:ext cx="9210627" cy="54329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defRPr/>
            </a:pPr>
            <a:endParaRPr kumimoji="0" lang="zh-CN" altLang="en-US" sz="3600" b="0" i="0" u="none" strike="noStrike" kern="120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endParaRPr>
          </a:p>
        </p:txBody>
      </p:sp>
      <p:sp>
        <p:nvSpPr>
          <p:cNvPr id="16" name="灯片编号占位符 131"/>
          <p:cNvSpPr txBox="1"/>
          <p:nvPr/>
        </p:nvSpPr>
        <p:spPr>
          <a:xfrm>
            <a:off x="11417299" y="6578668"/>
            <a:ext cx="650875"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altLang="zh-CN" sz="1200" dirty="0">
                <a:solidFill>
                  <a:prstClr val="white"/>
                </a:solidFill>
                <a:latin typeface="Calibri" panose="020F0502020204030204"/>
                <a:ea typeface="宋体" panose="02010600030101010101" pitchFamily="2" charset="-122"/>
              </a:rPr>
              <a:t>-</a:t>
            </a:r>
            <a:fld id="{D6B02234-A951-478D-B725-4AAC724CF730}" type="slidenum">
              <a:rPr lang="zh-CN" altLang="en-US" sz="1200" smtClean="0">
                <a:solidFill>
                  <a:prstClr val="white"/>
                </a:solidFill>
                <a:latin typeface="Calibri" panose="020F0502020204030204"/>
                <a:ea typeface="宋体" panose="02010600030101010101" pitchFamily="2" charset="-122"/>
              </a:rPr>
              <a:t>4</a:t>
            </a:fld>
            <a:r>
              <a:rPr lang="en-US" altLang="zh-CN" sz="1200" dirty="0">
                <a:solidFill>
                  <a:prstClr val="white"/>
                </a:solidFill>
                <a:latin typeface="Calibri" panose="020F0502020204030204"/>
                <a:ea typeface="宋体" panose="02010600030101010101" pitchFamily="2" charset="-122"/>
              </a:rPr>
              <a:t>-</a:t>
            </a:r>
            <a:endParaRPr lang="zh-CN" altLang="en-US" sz="1200" dirty="0">
              <a:solidFill>
                <a:prstClr val="white"/>
              </a:solidFill>
              <a:latin typeface="Calibri" panose="020F0502020204030204"/>
              <a:ea typeface="宋体" panose="02010600030101010101" pitchFamily="2" charset="-122"/>
            </a:endParaRPr>
          </a:p>
        </p:txBody>
      </p:sp>
      <p:sp>
        <p:nvSpPr>
          <p:cNvPr id="10" name="文本框 9"/>
          <p:cNvSpPr txBox="1"/>
          <p:nvPr/>
        </p:nvSpPr>
        <p:spPr>
          <a:xfrm>
            <a:off x="6079066" y="1257505"/>
            <a:ext cx="5108338" cy="4413516"/>
          </a:xfrm>
          <a:prstGeom prst="rect">
            <a:avLst/>
          </a:prstGeom>
          <a:noFill/>
        </p:spPr>
        <p:txBody>
          <a:bodyPr wrap="square">
            <a:spAutoFit/>
          </a:bodyPr>
          <a:lstStyle/>
          <a:p>
            <a:pPr indent="450215" algn="just" fontAlgn="t">
              <a:lnSpc>
                <a:spcPct val="130000"/>
              </a:lnSpc>
            </a:pPr>
            <a:r>
              <a:rPr lang="zh-CN" altLang="en-US" sz="2400" dirty="0">
                <a:solidFill>
                  <a:prstClr val="black"/>
                </a:solidFill>
                <a:latin typeface="楷体" panose="02010609060101010101" pitchFamily="49" charset="-122"/>
                <a:ea typeface="楷体" panose="02010609060101010101" pitchFamily="49" charset="-122"/>
              </a:rPr>
              <a:t> 全国教育大会于</a:t>
            </a:r>
            <a:r>
              <a:rPr lang="en-US" altLang="zh-CN" sz="2400" dirty="0">
                <a:solidFill>
                  <a:prstClr val="black"/>
                </a:solidFill>
                <a:latin typeface="楷体" panose="02010609060101010101" pitchFamily="49" charset="-122"/>
                <a:ea typeface="楷体" panose="02010609060101010101" pitchFamily="49" charset="-122"/>
              </a:rPr>
              <a:t>2024</a:t>
            </a:r>
            <a:r>
              <a:rPr lang="zh-CN" altLang="en-US" sz="2400" dirty="0">
                <a:solidFill>
                  <a:prstClr val="black"/>
                </a:solidFill>
                <a:latin typeface="楷体" panose="02010609060101010101" pitchFamily="49" charset="-122"/>
                <a:ea typeface="楷体" panose="02010609060101010101" pitchFamily="49" charset="-122"/>
              </a:rPr>
              <a:t>年</a:t>
            </a:r>
            <a:r>
              <a:rPr lang="en-US" altLang="zh-CN" sz="2400" dirty="0">
                <a:solidFill>
                  <a:prstClr val="black"/>
                </a:solidFill>
                <a:latin typeface="楷体" panose="02010609060101010101" pitchFamily="49" charset="-122"/>
                <a:ea typeface="楷体" panose="02010609060101010101" pitchFamily="49" charset="-122"/>
              </a:rPr>
              <a:t>9</a:t>
            </a:r>
            <a:r>
              <a:rPr lang="zh-CN" altLang="en-US" sz="2400" dirty="0">
                <a:solidFill>
                  <a:prstClr val="black"/>
                </a:solidFill>
                <a:latin typeface="楷体" panose="02010609060101010101" pitchFamily="49" charset="-122"/>
                <a:ea typeface="楷体" panose="02010609060101010101" pitchFamily="49" charset="-122"/>
              </a:rPr>
              <a:t>月</a:t>
            </a:r>
            <a:r>
              <a:rPr lang="en-US" altLang="zh-CN" sz="2400" dirty="0">
                <a:solidFill>
                  <a:prstClr val="black"/>
                </a:solidFill>
                <a:latin typeface="楷体" panose="02010609060101010101" pitchFamily="49" charset="-122"/>
                <a:ea typeface="楷体" panose="02010609060101010101" pitchFamily="49" charset="-122"/>
              </a:rPr>
              <a:t>9</a:t>
            </a:r>
            <a:r>
              <a:rPr lang="zh-CN" altLang="en-US" sz="2400" dirty="0">
                <a:solidFill>
                  <a:prstClr val="black"/>
                </a:solidFill>
                <a:latin typeface="楷体" panose="02010609060101010101" pitchFamily="49" charset="-122"/>
                <a:ea typeface="楷体" panose="02010609060101010101" pitchFamily="49" charset="-122"/>
              </a:rPr>
              <a:t>日至</a:t>
            </a:r>
            <a:r>
              <a:rPr lang="en-US" altLang="zh-CN" sz="2400" dirty="0">
                <a:solidFill>
                  <a:prstClr val="black"/>
                </a:solidFill>
                <a:latin typeface="楷体" panose="02010609060101010101" pitchFamily="49" charset="-122"/>
                <a:ea typeface="楷体" panose="02010609060101010101" pitchFamily="49" charset="-122"/>
              </a:rPr>
              <a:t>10</a:t>
            </a:r>
            <a:r>
              <a:rPr lang="zh-CN" altLang="en-US" sz="2400" dirty="0">
                <a:solidFill>
                  <a:prstClr val="black"/>
                </a:solidFill>
                <a:latin typeface="楷体" panose="02010609060101010101" pitchFamily="49" charset="-122"/>
                <a:ea typeface="楷体" panose="02010609060101010101" pitchFamily="49" charset="-122"/>
              </a:rPr>
              <a:t>日在北京召开。中共中央总书记、国家主席、中央军委主席习近平出席大会并发表重要讲话。他强调，</a:t>
            </a:r>
            <a:r>
              <a:rPr lang="zh-CN" altLang="en-US" sz="2400" b="1" dirty="0">
                <a:solidFill>
                  <a:srgbClr val="990000"/>
                </a:solidFill>
                <a:latin typeface="楷体" panose="02010609060101010101" pitchFamily="49" charset="-122"/>
                <a:ea typeface="楷体" panose="02010609060101010101" pitchFamily="49" charset="-122"/>
              </a:rPr>
              <a:t>建成教育强国</a:t>
            </a:r>
            <a:r>
              <a:rPr lang="zh-CN" altLang="en-US" sz="2400" dirty="0">
                <a:solidFill>
                  <a:prstClr val="black"/>
                </a:solidFill>
                <a:latin typeface="楷体" panose="02010609060101010101" pitchFamily="49" charset="-122"/>
                <a:ea typeface="楷体" panose="02010609060101010101" pitchFamily="49" charset="-122"/>
              </a:rPr>
              <a:t>是近代以来中华民族梦寐以求的美好愿望，是实现以中国式现代化全面推进强国建设、民族复兴伟业的先导任务、坚实基础、战略支撑，</a:t>
            </a:r>
            <a:r>
              <a:rPr lang="zh-CN" altLang="en-US" sz="2400" b="1" dirty="0">
                <a:solidFill>
                  <a:srgbClr val="990000"/>
                </a:solidFill>
                <a:latin typeface="楷体" panose="02010609060101010101" pitchFamily="49" charset="-122"/>
                <a:ea typeface="楷体" panose="02010609060101010101" pitchFamily="49" charset="-122"/>
              </a:rPr>
              <a:t>必须朝着既定目标扎实迈进</a:t>
            </a:r>
            <a:r>
              <a:rPr lang="zh-CN" altLang="en-US" sz="2400" dirty="0">
                <a:solidFill>
                  <a:prstClr val="black"/>
                </a:solidFill>
                <a:latin typeface="楷体" panose="02010609060101010101" pitchFamily="49" charset="-122"/>
                <a:ea typeface="楷体" panose="02010609060101010101" pitchFamily="49" charset="-122"/>
              </a:rPr>
              <a:t>。</a:t>
            </a:r>
            <a:endParaRPr sz="2400" dirty="0">
              <a:solidFill>
                <a:prstClr val="black"/>
              </a:solidFill>
              <a:latin typeface="楷体" panose="02010609060101010101" pitchFamily="49" charset="-122"/>
              <a:ea typeface="楷体" panose="02010609060101010101" pitchFamily="49" charset="-122"/>
            </a:endParaRPr>
          </a:p>
        </p:txBody>
      </p:sp>
      <p:pic>
        <p:nvPicPr>
          <p:cNvPr id="1028" name="Picture 4" descr="http://www.moe.gov.cn/jyb_xwfb/s6052/moe_838/202409/W02024091070125705492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3912" y="1230200"/>
            <a:ext cx="4956412" cy="4454576"/>
          </a:xfrm>
          <a:prstGeom prst="rect">
            <a:avLst/>
          </a:prstGeom>
          <a:noFill/>
          <a:extLst>
            <a:ext uri="{909E8E84-426E-40DD-AFC4-6F175D3DCCD1}">
              <a14:hiddenFill xmlns:a14="http://schemas.microsoft.com/office/drawing/2010/main">
                <a:solidFill>
                  <a:srgbClr val="FFFFFF"/>
                </a:solidFill>
              </a14:hiddenFill>
            </a:ext>
          </a:extLst>
        </p:spPr>
      </p:pic>
      <p:sp>
        <p:nvSpPr>
          <p:cNvPr id="8" name="标题 1"/>
          <p:cNvSpPr txBox="1"/>
          <p:nvPr/>
        </p:nvSpPr>
        <p:spPr>
          <a:xfrm>
            <a:off x="-148518" y="0"/>
            <a:ext cx="9210627" cy="54329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kumimoji="0" lang="zh-CN" altLang="en-US" sz="3600" b="0" i="0" u="none" strike="noStrike" kern="120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rPr>
              <a:t>师德引领：</a:t>
            </a:r>
            <a:r>
              <a:rPr lang="zh-CN" altLang="en-US" sz="3600" dirty="0">
                <a:solidFill>
                  <a:prstClr val="white"/>
                </a:solidFill>
                <a:latin typeface="黑体" panose="02010609060101010101" pitchFamily="49" charset="-122"/>
                <a:ea typeface="黑体" panose="02010609060101010101" pitchFamily="49" charset="-122"/>
              </a:rPr>
              <a:t>学习全国教育大会精神</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31"/>
          <p:cNvSpPr txBox="1"/>
          <p:nvPr/>
        </p:nvSpPr>
        <p:spPr>
          <a:xfrm>
            <a:off x="11417299" y="6578668"/>
            <a:ext cx="650875"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altLang="zh-CN" sz="1200" dirty="0">
                <a:solidFill>
                  <a:prstClr val="white"/>
                </a:solidFill>
                <a:latin typeface="Calibri" panose="020F0502020204030204"/>
                <a:ea typeface="宋体" panose="02010600030101010101" pitchFamily="2" charset="-122"/>
              </a:rPr>
              <a:t>-</a:t>
            </a:r>
            <a:fld id="{D6B02234-A951-478D-B725-4AAC724CF730}" type="slidenum">
              <a:rPr lang="zh-CN" altLang="en-US" sz="1200" smtClean="0">
                <a:solidFill>
                  <a:prstClr val="white"/>
                </a:solidFill>
                <a:latin typeface="Calibri" panose="020F0502020204030204"/>
                <a:ea typeface="宋体" panose="02010600030101010101" pitchFamily="2" charset="-122"/>
              </a:rPr>
              <a:t>5</a:t>
            </a:fld>
            <a:r>
              <a:rPr lang="en-US" altLang="zh-CN" sz="1200" dirty="0">
                <a:solidFill>
                  <a:prstClr val="white"/>
                </a:solidFill>
                <a:latin typeface="Calibri" panose="020F0502020204030204"/>
                <a:ea typeface="宋体" panose="02010600030101010101" pitchFamily="2" charset="-122"/>
              </a:rPr>
              <a:t>-</a:t>
            </a:r>
            <a:endParaRPr lang="zh-CN" altLang="en-US" sz="1200" dirty="0">
              <a:solidFill>
                <a:prstClr val="white"/>
              </a:solidFill>
              <a:latin typeface="Calibri" panose="020F0502020204030204"/>
              <a:ea typeface="宋体" panose="02010600030101010101" pitchFamily="2" charset="-122"/>
            </a:endParaRPr>
          </a:p>
        </p:txBody>
      </p:sp>
      <p:pic>
        <p:nvPicPr>
          <p:cNvPr id="2050" name="Picture 2" descr="http://www.moe.gov.cn/jyb_xwfb/xw_zt/moe_357/2024/2024_zt16/hzbd1/yw/202409/W02024091133818987393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2208" y="1852387"/>
            <a:ext cx="2550857" cy="4066065"/>
          </a:xfrm>
          <a:prstGeom prst="rect">
            <a:avLst/>
          </a:prstGeom>
          <a:noFill/>
          <a:extLst>
            <a:ext uri="{909E8E84-426E-40DD-AFC4-6F175D3DCCD1}">
              <a14:hiddenFill xmlns:a14="http://schemas.microsoft.com/office/drawing/2010/main">
                <a:solidFill>
                  <a:srgbClr val="FFFFFF"/>
                </a:solidFill>
              </a14:hiddenFill>
            </a:ext>
          </a:extLst>
        </p:spPr>
      </p:pic>
      <p:pic>
        <p:nvPicPr>
          <p:cNvPr id="11" name="图片 10"/>
          <p:cNvPicPr>
            <a:picLocks noChangeAspect="1"/>
          </p:cNvPicPr>
          <p:nvPr/>
        </p:nvPicPr>
        <p:blipFill>
          <a:blip r:embed="rId3"/>
          <a:stretch>
            <a:fillRect/>
          </a:stretch>
        </p:blipFill>
        <p:spPr>
          <a:xfrm>
            <a:off x="3282390" y="1846184"/>
            <a:ext cx="2554748" cy="4072268"/>
          </a:xfrm>
          <a:prstGeom prst="rect">
            <a:avLst/>
          </a:prstGeom>
        </p:spPr>
      </p:pic>
      <p:pic>
        <p:nvPicPr>
          <p:cNvPr id="12" name="图片 11"/>
          <p:cNvPicPr>
            <a:picLocks noChangeAspect="1"/>
          </p:cNvPicPr>
          <p:nvPr/>
        </p:nvPicPr>
        <p:blipFill>
          <a:blip r:embed="rId4"/>
          <a:stretch>
            <a:fillRect/>
          </a:stretch>
        </p:blipFill>
        <p:spPr>
          <a:xfrm>
            <a:off x="6196464" y="1846184"/>
            <a:ext cx="2616079" cy="4072268"/>
          </a:xfrm>
          <a:prstGeom prst="rect">
            <a:avLst/>
          </a:prstGeom>
        </p:spPr>
      </p:pic>
      <p:sp>
        <p:nvSpPr>
          <p:cNvPr id="4" name="矩形 3"/>
          <p:cNvSpPr/>
          <p:nvPr/>
        </p:nvSpPr>
        <p:spPr>
          <a:xfrm>
            <a:off x="2829932" y="850251"/>
            <a:ext cx="6424135" cy="523220"/>
          </a:xfrm>
          <a:prstGeom prst="rect">
            <a:avLst/>
          </a:prstGeom>
          <a:noFill/>
        </p:spPr>
        <p:txBody>
          <a:bodyPr wrap="square" lIns="91440" tIns="45720" rIns="91440" bIns="45720">
            <a:spAutoFit/>
          </a:bodyPr>
          <a:lstStyle/>
          <a:p>
            <a:pPr algn="ctr"/>
            <a:r>
              <a:rPr lang="zh-CN" altLang="en-US" sz="2800" b="1" dirty="0">
                <a:solidFill>
                  <a:srgbClr val="FF0000"/>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学习讲话金句</a:t>
            </a:r>
          </a:p>
        </p:txBody>
      </p:sp>
      <p:pic>
        <p:nvPicPr>
          <p:cNvPr id="13" name="图片 12"/>
          <p:cNvPicPr>
            <a:picLocks noChangeAspect="1"/>
          </p:cNvPicPr>
          <p:nvPr/>
        </p:nvPicPr>
        <p:blipFill>
          <a:blip r:embed="rId5"/>
          <a:stretch>
            <a:fillRect/>
          </a:stretch>
        </p:blipFill>
        <p:spPr>
          <a:xfrm>
            <a:off x="9171869" y="1846184"/>
            <a:ext cx="2695863" cy="4072268"/>
          </a:xfrm>
          <a:prstGeom prst="rect">
            <a:avLst/>
          </a:prstGeom>
        </p:spPr>
      </p:pic>
      <p:sp>
        <p:nvSpPr>
          <p:cNvPr id="9" name="标题 1"/>
          <p:cNvSpPr txBox="1"/>
          <p:nvPr/>
        </p:nvSpPr>
        <p:spPr>
          <a:xfrm>
            <a:off x="-148518" y="0"/>
            <a:ext cx="9210627" cy="54329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kumimoji="0" lang="zh-CN" altLang="en-US" sz="3600" b="0" i="0" u="none" strike="noStrike" kern="120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rPr>
              <a:t>师德引领：</a:t>
            </a:r>
            <a:r>
              <a:rPr lang="zh-CN" altLang="en-US" sz="3600" dirty="0">
                <a:solidFill>
                  <a:prstClr val="white"/>
                </a:solidFill>
                <a:latin typeface="黑体" panose="02010609060101010101" pitchFamily="49" charset="-122"/>
                <a:ea typeface="黑体" panose="02010609060101010101" pitchFamily="49" charset="-122"/>
              </a:rPr>
              <a:t>学习全国教育大会精神</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2050"/>
                                        </p:tgtEl>
                                        <p:attrNameLst>
                                          <p:attrName>style.visibility</p:attrName>
                                        </p:attrNameLst>
                                      </p:cBhvr>
                                      <p:to>
                                        <p:strVal val="visible"/>
                                      </p:to>
                                    </p:set>
                                    <p:animEffect transition="in" filter="randombar(horizontal)">
                                      <p:cBhvr>
                                        <p:cTn id="13" dur="500"/>
                                        <p:tgtEl>
                                          <p:spTgt spid="2050"/>
                                        </p:tgtEl>
                                      </p:cBhvr>
                                    </p:animEffect>
                                  </p:childTnLst>
                                </p:cTn>
                              </p:par>
                              <p:par>
                                <p:cTn id="14" presetID="14" presetClass="entr" presetSubtype="10"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randombar(horizontal)">
                                      <p:cBhvr>
                                        <p:cTn id="16" dur="500"/>
                                        <p:tgtEl>
                                          <p:spTgt spid="11"/>
                                        </p:tgtEl>
                                      </p:cBhvr>
                                    </p:animEffect>
                                  </p:childTnLst>
                                </p:cTn>
                              </p:par>
                              <p:par>
                                <p:cTn id="17" presetID="14" presetClass="entr" presetSubtype="1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randombar(horizontal)">
                                      <p:cBhvr>
                                        <p:cTn id="19" dur="500"/>
                                        <p:tgtEl>
                                          <p:spTgt spid="12"/>
                                        </p:tgtEl>
                                      </p:cBhvr>
                                    </p:animEffect>
                                  </p:childTnLst>
                                </p:cTn>
                              </p:par>
                              <p:par>
                                <p:cTn id="20" presetID="14" presetClass="entr" presetSubtype="10"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randombar(horizontal)">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31"/>
          <p:cNvSpPr txBox="1"/>
          <p:nvPr/>
        </p:nvSpPr>
        <p:spPr>
          <a:xfrm>
            <a:off x="11417299" y="6578668"/>
            <a:ext cx="650875"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altLang="zh-CN" sz="1200" dirty="0">
                <a:solidFill>
                  <a:prstClr val="white"/>
                </a:solidFill>
                <a:latin typeface="Calibri" panose="020F0502020204030204"/>
                <a:ea typeface="宋体" panose="02010600030101010101" pitchFamily="2" charset="-122"/>
              </a:rPr>
              <a:t>-</a:t>
            </a:r>
            <a:fld id="{D6B02234-A951-478D-B725-4AAC724CF730}" type="slidenum">
              <a:rPr lang="zh-CN" altLang="en-US" sz="1200" smtClean="0">
                <a:solidFill>
                  <a:prstClr val="white"/>
                </a:solidFill>
                <a:latin typeface="Calibri" panose="020F0502020204030204"/>
                <a:ea typeface="宋体" panose="02010600030101010101" pitchFamily="2" charset="-122"/>
              </a:rPr>
              <a:t>6</a:t>
            </a:fld>
            <a:r>
              <a:rPr lang="en-US" altLang="zh-CN" sz="1200" dirty="0">
                <a:solidFill>
                  <a:prstClr val="white"/>
                </a:solidFill>
                <a:latin typeface="Calibri" panose="020F0502020204030204"/>
                <a:ea typeface="宋体" panose="02010600030101010101" pitchFamily="2" charset="-122"/>
              </a:rPr>
              <a:t>-</a:t>
            </a:r>
            <a:endParaRPr lang="zh-CN" altLang="en-US" sz="1200" dirty="0">
              <a:solidFill>
                <a:prstClr val="white"/>
              </a:solidFill>
              <a:latin typeface="Calibri" panose="020F0502020204030204"/>
              <a:ea typeface="宋体" panose="02010600030101010101" pitchFamily="2" charset="-122"/>
            </a:endParaRPr>
          </a:p>
        </p:txBody>
      </p:sp>
      <p:pic>
        <p:nvPicPr>
          <p:cNvPr id="3" name="图片 2"/>
          <p:cNvPicPr>
            <a:picLocks/>
          </p:cNvPicPr>
          <p:nvPr/>
        </p:nvPicPr>
        <p:blipFill>
          <a:blip r:embed="rId2"/>
          <a:stretch>
            <a:fillRect/>
          </a:stretch>
        </p:blipFill>
        <p:spPr>
          <a:xfrm>
            <a:off x="342747" y="1854000"/>
            <a:ext cx="2552400" cy="4068000"/>
          </a:xfrm>
          <a:prstGeom prst="rect">
            <a:avLst/>
          </a:prstGeom>
        </p:spPr>
      </p:pic>
      <p:pic>
        <p:nvPicPr>
          <p:cNvPr id="4" name="图片 3"/>
          <p:cNvPicPr>
            <a:picLocks/>
          </p:cNvPicPr>
          <p:nvPr/>
        </p:nvPicPr>
        <p:blipFill>
          <a:blip r:embed="rId3"/>
          <a:stretch>
            <a:fillRect/>
          </a:stretch>
        </p:blipFill>
        <p:spPr>
          <a:xfrm>
            <a:off x="3250261" y="1854000"/>
            <a:ext cx="2552400" cy="4068000"/>
          </a:xfrm>
          <a:prstGeom prst="rect">
            <a:avLst/>
          </a:prstGeom>
        </p:spPr>
      </p:pic>
      <p:pic>
        <p:nvPicPr>
          <p:cNvPr id="8" name="图片 7"/>
          <p:cNvPicPr>
            <a:picLocks/>
          </p:cNvPicPr>
          <p:nvPr/>
        </p:nvPicPr>
        <p:blipFill>
          <a:blip r:embed="rId4"/>
          <a:stretch>
            <a:fillRect/>
          </a:stretch>
        </p:blipFill>
        <p:spPr>
          <a:xfrm>
            <a:off x="6238995" y="1854000"/>
            <a:ext cx="2552400" cy="4068000"/>
          </a:xfrm>
          <a:prstGeom prst="rect">
            <a:avLst/>
          </a:prstGeom>
        </p:spPr>
      </p:pic>
      <p:pic>
        <p:nvPicPr>
          <p:cNvPr id="9" name="图片 8"/>
          <p:cNvPicPr>
            <a:picLocks/>
          </p:cNvPicPr>
          <p:nvPr/>
        </p:nvPicPr>
        <p:blipFill>
          <a:blip r:embed="rId5"/>
          <a:stretch>
            <a:fillRect/>
          </a:stretch>
        </p:blipFill>
        <p:spPr>
          <a:xfrm>
            <a:off x="9185396" y="1854000"/>
            <a:ext cx="2552400" cy="4068000"/>
          </a:xfrm>
          <a:prstGeom prst="rect">
            <a:avLst/>
          </a:prstGeom>
        </p:spPr>
      </p:pic>
      <p:sp>
        <p:nvSpPr>
          <p:cNvPr id="10" name="标题 1"/>
          <p:cNvSpPr txBox="1"/>
          <p:nvPr/>
        </p:nvSpPr>
        <p:spPr>
          <a:xfrm>
            <a:off x="-148518" y="0"/>
            <a:ext cx="9210627" cy="54329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kumimoji="0" lang="zh-CN" altLang="en-US" sz="3600" b="0" i="0" u="none" strike="noStrike" kern="120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rPr>
              <a:t>师德引领：</a:t>
            </a:r>
            <a:r>
              <a:rPr lang="zh-CN" altLang="en-US" sz="3600" dirty="0">
                <a:solidFill>
                  <a:prstClr val="white"/>
                </a:solidFill>
                <a:latin typeface="黑体" panose="02010609060101010101" pitchFamily="49" charset="-122"/>
                <a:ea typeface="黑体" panose="02010609060101010101" pitchFamily="49" charset="-122"/>
              </a:rPr>
              <a:t>学习全国教育大会精神</a:t>
            </a:r>
          </a:p>
        </p:txBody>
      </p:sp>
      <p:sp>
        <p:nvSpPr>
          <p:cNvPr id="12" name="矩形 11"/>
          <p:cNvSpPr/>
          <p:nvPr/>
        </p:nvSpPr>
        <p:spPr>
          <a:xfrm>
            <a:off x="2829932" y="850251"/>
            <a:ext cx="6424135" cy="523220"/>
          </a:xfrm>
          <a:prstGeom prst="rect">
            <a:avLst/>
          </a:prstGeom>
          <a:noFill/>
        </p:spPr>
        <p:txBody>
          <a:bodyPr wrap="square" lIns="91440" tIns="45720" rIns="91440" bIns="45720">
            <a:spAutoFit/>
          </a:bodyPr>
          <a:lstStyle/>
          <a:p>
            <a:pPr algn="ctr"/>
            <a:r>
              <a:rPr lang="zh-CN" altLang="en-US" sz="2800" b="1" dirty="0">
                <a:solidFill>
                  <a:srgbClr val="FF0000"/>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学习讲话金句</a:t>
            </a:r>
          </a:p>
        </p:txBody>
      </p:sp>
    </p:spTree>
    <p:extLst>
      <p:ext uri="{BB962C8B-B14F-4D97-AF65-F5344CB8AC3E}">
        <p14:creationId xmlns:p14="http://schemas.microsoft.com/office/powerpoint/2010/main" val="127925040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randombar(horizontal)">
                                      <p:cBhvr>
                                        <p:cTn id="13" dur="500"/>
                                        <p:tgtEl>
                                          <p:spTgt spid="3"/>
                                        </p:tgtEl>
                                      </p:cBhvr>
                                    </p:animEffect>
                                  </p:childTnLst>
                                </p:cTn>
                              </p:par>
                              <p:par>
                                <p:cTn id="14" presetID="14" presetClass="entr" presetSubtype="1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randombar(horizontal)">
                                      <p:cBhvr>
                                        <p:cTn id="16" dur="500"/>
                                        <p:tgtEl>
                                          <p:spTgt spid="4"/>
                                        </p:tgtEl>
                                      </p:cBhvr>
                                    </p:animEffect>
                                  </p:childTnLst>
                                </p:cTn>
                              </p:par>
                              <p:par>
                                <p:cTn id="17" presetID="14" presetClass="entr" presetSubtype="1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randombar(horizontal)">
                                      <p:cBhvr>
                                        <p:cTn id="19" dur="500"/>
                                        <p:tgtEl>
                                          <p:spTgt spid="8"/>
                                        </p:tgtEl>
                                      </p:cBhvr>
                                    </p:animEffect>
                                  </p:childTnLst>
                                </p:cTn>
                              </p:par>
                              <p:par>
                                <p:cTn id="20" presetID="14" presetClass="entr" presetSubtype="1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randombar(horizontal)">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31"/>
          <p:cNvSpPr txBox="1"/>
          <p:nvPr/>
        </p:nvSpPr>
        <p:spPr>
          <a:xfrm>
            <a:off x="11417299" y="6578668"/>
            <a:ext cx="650875"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altLang="zh-CN" sz="1200" dirty="0">
                <a:solidFill>
                  <a:prstClr val="white"/>
                </a:solidFill>
                <a:latin typeface="Calibri" panose="020F0502020204030204"/>
                <a:ea typeface="宋体" panose="02010600030101010101" pitchFamily="2" charset="-122"/>
              </a:rPr>
              <a:t>-</a:t>
            </a:r>
            <a:fld id="{D6B02234-A951-478D-B725-4AAC724CF730}" type="slidenum">
              <a:rPr lang="zh-CN" altLang="en-US" sz="1200" smtClean="0">
                <a:solidFill>
                  <a:prstClr val="white"/>
                </a:solidFill>
                <a:latin typeface="Calibri" panose="020F0502020204030204"/>
                <a:ea typeface="宋体" panose="02010600030101010101" pitchFamily="2" charset="-122"/>
              </a:rPr>
              <a:t>7</a:t>
            </a:fld>
            <a:r>
              <a:rPr lang="en-US" altLang="zh-CN" sz="1200" dirty="0">
                <a:solidFill>
                  <a:prstClr val="white"/>
                </a:solidFill>
                <a:latin typeface="Calibri" panose="020F0502020204030204"/>
                <a:ea typeface="宋体" panose="02010600030101010101" pitchFamily="2" charset="-122"/>
              </a:rPr>
              <a:t>-</a:t>
            </a:r>
            <a:endParaRPr lang="zh-CN" altLang="en-US" sz="1200" dirty="0">
              <a:solidFill>
                <a:prstClr val="white"/>
              </a:solidFill>
              <a:latin typeface="Calibri" panose="020F0502020204030204"/>
              <a:ea typeface="宋体" panose="02010600030101010101" pitchFamily="2" charset="-122"/>
            </a:endParaRPr>
          </a:p>
        </p:txBody>
      </p:sp>
      <p:sp>
        <p:nvSpPr>
          <p:cNvPr id="10" name="文本框 9"/>
          <p:cNvSpPr txBox="1"/>
          <p:nvPr/>
        </p:nvSpPr>
        <p:spPr>
          <a:xfrm>
            <a:off x="244558" y="790264"/>
            <a:ext cx="4976666" cy="5513817"/>
          </a:xfrm>
          <a:prstGeom prst="rect">
            <a:avLst/>
          </a:prstGeom>
          <a:noFill/>
        </p:spPr>
        <p:txBody>
          <a:bodyPr wrap="square">
            <a:spAutoFit/>
          </a:bodyPr>
          <a:lstStyle/>
          <a:p>
            <a:pPr indent="450215" algn="just" fontAlgn="t">
              <a:lnSpc>
                <a:spcPct val="130000"/>
              </a:lnSpc>
            </a:pPr>
            <a:r>
              <a:rPr lang="zh-CN" altLang="en-US" sz="2800" b="1" dirty="0">
                <a:solidFill>
                  <a:srgbClr val="FF0000"/>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强教必先强师</a:t>
            </a:r>
            <a:endParaRPr lang="en-US" altLang="zh-CN" sz="2800" b="1" dirty="0">
              <a:solidFill>
                <a:srgbClr val="FF0000"/>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endParaRPr>
          </a:p>
          <a:p>
            <a:pPr indent="450215" algn="just" fontAlgn="t">
              <a:lnSpc>
                <a:spcPct val="130000"/>
              </a:lnSpc>
            </a:pPr>
            <a:endParaRPr lang="zh-CN" altLang="en-US" sz="300" b="1" dirty="0">
              <a:solidFill>
                <a:srgbClr val="FF0000"/>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endParaRPr>
          </a:p>
          <a:p>
            <a:pPr indent="450215" algn="just" fontAlgn="t">
              <a:lnSpc>
                <a:spcPct val="130000"/>
              </a:lnSpc>
            </a:pPr>
            <a:r>
              <a:rPr lang="zh-CN" altLang="en-US" sz="2000" dirty="0">
                <a:solidFill>
                  <a:prstClr val="black"/>
                </a:solidFill>
                <a:latin typeface="楷体" panose="02010609060101010101" pitchFamily="49" charset="-122"/>
                <a:ea typeface="楷体" panose="02010609060101010101" pitchFamily="49" charset="-122"/>
              </a:rPr>
              <a:t>总书记曾强调，要把加强教师队伍建设作为建设教育强国最重要的基础工作来抓。去年教师节前夕，总书记精辟概括了中国特有的教育家精神，赋予新时代人民教师崇高使命。在这次全国教育大会上，总书记提出要实施</a:t>
            </a:r>
            <a:r>
              <a:rPr lang="zh-CN" altLang="en-US" sz="2000" b="1" dirty="0">
                <a:solidFill>
                  <a:srgbClr val="990000"/>
                </a:solidFill>
                <a:latin typeface="楷体" panose="02010609060101010101" pitchFamily="49" charset="-122"/>
                <a:ea typeface="楷体" panose="02010609060101010101" pitchFamily="49" charset="-122"/>
              </a:rPr>
              <a:t>教育家精神铸魂强师行动</a:t>
            </a:r>
            <a:r>
              <a:rPr lang="zh-CN" altLang="en-US" sz="2000" dirty="0">
                <a:solidFill>
                  <a:prstClr val="black"/>
                </a:solidFill>
                <a:latin typeface="楷体" panose="02010609060101010101" pitchFamily="49" charset="-122"/>
                <a:ea typeface="楷体" panose="02010609060101010101" pitchFamily="49" charset="-122"/>
              </a:rPr>
              <a:t>。　　</a:t>
            </a:r>
            <a:endParaRPr lang="en-US" altLang="zh-CN" sz="2000" dirty="0">
              <a:solidFill>
                <a:prstClr val="black"/>
              </a:solidFill>
              <a:latin typeface="楷体" panose="02010609060101010101" pitchFamily="49" charset="-122"/>
              <a:ea typeface="楷体" panose="02010609060101010101" pitchFamily="49" charset="-122"/>
            </a:endParaRPr>
          </a:p>
          <a:p>
            <a:pPr indent="450215" algn="just" fontAlgn="t">
              <a:lnSpc>
                <a:spcPct val="130000"/>
              </a:lnSpc>
            </a:pPr>
            <a:endParaRPr lang="en-US" altLang="zh-CN" sz="2000" dirty="0">
              <a:solidFill>
                <a:prstClr val="black"/>
              </a:solidFill>
              <a:latin typeface="楷体" panose="02010609060101010101" pitchFamily="49" charset="-122"/>
              <a:ea typeface="楷体" panose="02010609060101010101" pitchFamily="49" charset="-122"/>
            </a:endParaRPr>
          </a:p>
          <a:p>
            <a:pPr indent="450215" algn="just" fontAlgn="t">
              <a:lnSpc>
                <a:spcPct val="130000"/>
              </a:lnSpc>
            </a:pPr>
            <a:r>
              <a:rPr lang="zh-CN" altLang="en-US" sz="2000" dirty="0">
                <a:solidFill>
                  <a:prstClr val="black"/>
                </a:solidFill>
                <a:latin typeface="楷体" panose="02010609060101010101" pitchFamily="49" charset="-122"/>
                <a:ea typeface="楷体" panose="02010609060101010101" pitchFamily="49" charset="-122"/>
              </a:rPr>
              <a:t>教师是立教之本、兴教之源，强国必先强教，强教必先强师，只有大力弘扬教育家精神，加强师德师风建设，提高教师培养培训质量，才能培养造就新时代高水平教师队伍。</a:t>
            </a:r>
            <a:endParaRPr sz="2000" dirty="0">
              <a:solidFill>
                <a:prstClr val="black"/>
              </a:solidFill>
              <a:latin typeface="楷体" panose="02010609060101010101" pitchFamily="49" charset="-122"/>
              <a:ea typeface="楷体" panose="02010609060101010101" pitchFamily="49" charset="-122"/>
            </a:endParaRPr>
          </a:p>
        </p:txBody>
      </p:sp>
      <p:pic>
        <p:nvPicPr>
          <p:cNvPr id="3076" name="Picture 4" descr="http://www.moe.gov.cn/jyb_xwfb/s6052/moe_838/202409/W02024091070125709058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45287" y="1358018"/>
            <a:ext cx="6492018" cy="4244157"/>
          </a:xfrm>
          <a:prstGeom prst="rect">
            <a:avLst/>
          </a:prstGeom>
          <a:noFill/>
          <a:extLst>
            <a:ext uri="{909E8E84-426E-40DD-AFC4-6F175D3DCCD1}">
              <a14:hiddenFill xmlns:a14="http://schemas.microsoft.com/office/drawing/2010/main">
                <a:solidFill>
                  <a:srgbClr val="FFFFFF"/>
                </a:solidFill>
              </a14:hiddenFill>
            </a:ext>
          </a:extLst>
        </p:spPr>
      </p:pic>
      <p:sp>
        <p:nvSpPr>
          <p:cNvPr id="6" name="标题 1"/>
          <p:cNvSpPr txBox="1"/>
          <p:nvPr/>
        </p:nvSpPr>
        <p:spPr>
          <a:xfrm>
            <a:off x="-148518" y="0"/>
            <a:ext cx="9210627" cy="54329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kumimoji="0" lang="zh-CN" altLang="en-US" sz="3600" b="0" i="0" u="none" strike="noStrike" kern="120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rPr>
              <a:t>师德引领：</a:t>
            </a:r>
            <a:r>
              <a:rPr lang="zh-CN" altLang="en-US" sz="3600" dirty="0">
                <a:solidFill>
                  <a:prstClr val="white"/>
                </a:solidFill>
                <a:latin typeface="黑体" panose="02010609060101010101" pitchFamily="49" charset="-122"/>
                <a:ea typeface="黑体" panose="02010609060101010101" pitchFamily="49" charset="-122"/>
              </a:rPr>
              <a:t>学习全国教育大会精神</a:t>
            </a:r>
          </a:p>
        </p:txBody>
      </p:sp>
    </p:spTree>
    <p:extLst>
      <p:ext uri="{BB962C8B-B14F-4D97-AF65-F5344CB8AC3E}">
        <p14:creationId xmlns:p14="http://schemas.microsoft.com/office/powerpoint/2010/main" val="1568787946"/>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131"/>
          <p:cNvSpPr txBox="1"/>
          <p:nvPr/>
        </p:nvSpPr>
        <p:spPr>
          <a:xfrm>
            <a:off x="11417299" y="6578668"/>
            <a:ext cx="650875"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altLang="zh-CN" sz="1200" dirty="0">
                <a:solidFill>
                  <a:prstClr val="white"/>
                </a:solidFill>
                <a:latin typeface="Calibri" panose="020F0502020204030204"/>
                <a:ea typeface="宋体" panose="02010600030101010101" pitchFamily="2" charset="-122"/>
              </a:rPr>
              <a:t>-</a:t>
            </a:r>
            <a:fld id="{D6B02234-A951-478D-B725-4AAC724CF730}" type="slidenum">
              <a:rPr lang="zh-CN" altLang="en-US" sz="1200" smtClean="0">
                <a:solidFill>
                  <a:prstClr val="white"/>
                </a:solidFill>
                <a:latin typeface="Calibri" panose="020F0502020204030204"/>
                <a:ea typeface="宋体" panose="02010600030101010101" pitchFamily="2" charset="-122"/>
              </a:rPr>
              <a:t>8</a:t>
            </a:fld>
            <a:r>
              <a:rPr lang="en-US" altLang="zh-CN" sz="1200" dirty="0">
                <a:solidFill>
                  <a:prstClr val="white"/>
                </a:solidFill>
                <a:latin typeface="Calibri" panose="020F0502020204030204"/>
                <a:ea typeface="宋体" panose="02010600030101010101" pitchFamily="2" charset="-122"/>
              </a:rPr>
              <a:t>-</a:t>
            </a:r>
            <a:endParaRPr lang="zh-CN" altLang="en-US" sz="1200" dirty="0">
              <a:solidFill>
                <a:prstClr val="white"/>
              </a:solidFill>
              <a:latin typeface="Calibri" panose="020F0502020204030204"/>
              <a:ea typeface="宋体" panose="02010600030101010101" pitchFamily="2" charset="-122"/>
            </a:endParaRPr>
          </a:p>
        </p:txBody>
      </p:sp>
      <p:sp>
        <p:nvSpPr>
          <p:cNvPr id="3" name="文本框 2"/>
          <p:cNvSpPr txBox="1"/>
          <p:nvPr/>
        </p:nvSpPr>
        <p:spPr>
          <a:xfrm>
            <a:off x="420624" y="6055448"/>
            <a:ext cx="857249" cy="523220"/>
          </a:xfrm>
          <a:prstGeom prst="rect">
            <a:avLst/>
          </a:prstGeom>
          <a:noFill/>
        </p:spPr>
        <p:txBody>
          <a:bodyPr wrap="square" rtlCol="0">
            <a:spAutoFit/>
          </a:bodyPr>
          <a:lstStyle/>
          <a:p>
            <a:pPr algn="ctr"/>
            <a:r>
              <a:rPr lang="zh-CN" altLang="en-US" sz="1400" spc="-100" dirty="0">
                <a:solidFill>
                  <a:schemeClr val="bg1">
                    <a:lumMod val="50000"/>
                  </a:schemeClr>
                </a:solidFill>
                <a:latin typeface="楷体" panose="02010609060101010101" pitchFamily="49" charset="-122"/>
                <a:ea typeface="楷体" panose="02010609060101010101" pitchFamily="49" charset="-122"/>
                <a:hlinkClick r:id="rId2" action="ppaction://hlinkfile"/>
              </a:rPr>
              <a:t>点击</a:t>
            </a:r>
            <a:endParaRPr lang="en-US" altLang="zh-CN" sz="1400" spc="-100" dirty="0">
              <a:solidFill>
                <a:schemeClr val="bg1">
                  <a:lumMod val="50000"/>
                </a:schemeClr>
              </a:solidFill>
              <a:latin typeface="楷体" panose="02010609060101010101" pitchFamily="49" charset="-122"/>
              <a:ea typeface="楷体" panose="02010609060101010101" pitchFamily="49" charset="-122"/>
            </a:endParaRPr>
          </a:p>
          <a:p>
            <a:pPr algn="ctr"/>
            <a:r>
              <a:rPr lang="zh-CN" altLang="en-US" sz="1400" spc="-100" dirty="0">
                <a:solidFill>
                  <a:schemeClr val="bg1">
                    <a:lumMod val="50000"/>
                  </a:schemeClr>
                </a:solidFill>
                <a:latin typeface="楷体" panose="02010609060101010101" pitchFamily="49" charset="-122"/>
                <a:ea typeface="楷体" panose="02010609060101010101" pitchFamily="49" charset="-122"/>
              </a:rPr>
              <a:t>播放视频</a:t>
            </a:r>
          </a:p>
        </p:txBody>
      </p:sp>
      <p:pic>
        <p:nvPicPr>
          <p:cNvPr id="4" name="图片 3"/>
          <p:cNvPicPr>
            <a:picLocks noChangeAspect="1"/>
          </p:cNvPicPr>
          <p:nvPr/>
        </p:nvPicPr>
        <p:blipFill>
          <a:blip r:embed="rId3"/>
          <a:stretch>
            <a:fillRect/>
          </a:stretch>
        </p:blipFill>
        <p:spPr>
          <a:xfrm>
            <a:off x="1744217" y="1117767"/>
            <a:ext cx="8945119" cy="5051270"/>
          </a:xfrm>
          <a:prstGeom prst="rect">
            <a:avLst/>
          </a:prstGeom>
        </p:spPr>
      </p:pic>
      <p:sp>
        <p:nvSpPr>
          <p:cNvPr id="7" name="标题 1"/>
          <p:cNvSpPr txBox="1"/>
          <p:nvPr/>
        </p:nvSpPr>
        <p:spPr>
          <a:xfrm>
            <a:off x="-148518" y="0"/>
            <a:ext cx="9210627" cy="54329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kumimoji="0" lang="zh-CN" altLang="en-US" sz="3600" b="0" i="0" u="none" strike="noStrike" kern="1200" cap="none" spc="0" normalizeH="0" baseline="0" noProof="0" dirty="0">
                <a:ln>
                  <a:noFill/>
                </a:ln>
                <a:solidFill>
                  <a:prstClr val="white"/>
                </a:solidFill>
                <a:effectLst/>
                <a:uLnTx/>
                <a:uFillTx/>
                <a:latin typeface="黑体" panose="02010609060101010101" pitchFamily="49" charset="-122"/>
                <a:ea typeface="黑体" panose="02010609060101010101" pitchFamily="49" charset="-122"/>
              </a:rPr>
              <a:t>师德引领：</a:t>
            </a:r>
            <a:r>
              <a:rPr lang="zh-CN" altLang="en-US" sz="3600" dirty="0">
                <a:solidFill>
                  <a:prstClr val="white"/>
                </a:solidFill>
                <a:latin typeface="黑体" panose="02010609060101010101" pitchFamily="49" charset="-122"/>
                <a:ea typeface="黑体" panose="02010609060101010101" pitchFamily="49" charset="-122"/>
              </a:rPr>
              <a:t>学习全国教育大会精神</a:t>
            </a: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灯片编号占位符 131"/>
          <p:cNvSpPr txBox="1"/>
          <p:nvPr/>
        </p:nvSpPr>
        <p:spPr>
          <a:xfrm>
            <a:off x="11417299" y="6578668"/>
            <a:ext cx="650875"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US" altLang="zh-CN" sz="1200" dirty="0">
                <a:solidFill>
                  <a:prstClr val="white"/>
                </a:solidFill>
                <a:latin typeface="Calibri" panose="020F0502020204030204"/>
                <a:ea typeface="宋体" panose="02010600030101010101" pitchFamily="2" charset="-122"/>
              </a:rPr>
              <a:t>-</a:t>
            </a:r>
            <a:fld id="{D6B02234-A951-478D-B725-4AAC724CF730}" type="slidenum">
              <a:rPr lang="zh-CN" altLang="en-US" sz="1200" smtClean="0">
                <a:solidFill>
                  <a:prstClr val="white"/>
                </a:solidFill>
                <a:latin typeface="Calibri" panose="020F0502020204030204"/>
                <a:ea typeface="宋体" panose="02010600030101010101" pitchFamily="2" charset="-122"/>
              </a:rPr>
              <a:t>9</a:t>
            </a:fld>
            <a:r>
              <a:rPr lang="en-US" altLang="zh-CN" sz="1200" dirty="0">
                <a:solidFill>
                  <a:prstClr val="white"/>
                </a:solidFill>
                <a:latin typeface="Calibri" panose="020F0502020204030204"/>
                <a:ea typeface="宋体" panose="02010600030101010101" pitchFamily="2" charset="-122"/>
              </a:rPr>
              <a:t>-</a:t>
            </a:r>
            <a:endParaRPr lang="zh-CN" altLang="en-US" sz="1200" dirty="0">
              <a:solidFill>
                <a:prstClr val="white"/>
              </a:solidFill>
              <a:latin typeface="Calibri" panose="020F0502020204030204"/>
              <a:ea typeface="宋体" panose="02010600030101010101" pitchFamily="2" charset="-122"/>
            </a:endParaRPr>
          </a:p>
        </p:txBody>
      </p:sp>
      <p:sp>
        <p:nvSpPr>
          <p:cNvPr id="2" name="文本框 1"/>
          <p:cNvSpPr txBox="1"/>
          <p:nvPr/>
        </p:nvSpPr>
        <p:spPr>
          <a:xfrm>
            <a:off x="3416158" y="3498691"/>
            <a:ext cx="5556392" cy="707886"/>
          </a:xfrm>
          <a:prstGeom prst="rect">
            <a:avLst/>
          </a:prstGeom>
          <a:noFill/>
        </p:spPr>
        <p:txBody>
          <a:bodyPr wrap="square" rtlCol="0">
            <a:spAutoFit/>
          </a:bodyPr>
          <a:lstStyle/>
          <a:p>
            <a:pPr algn="ctr"/>
            <a:r>
              <a:rPr lang="zh-CN" altLang="en-US" sz="4000" dirty="0">
                <a:ln w="0">
                  <a:solidFill>
                    <a:srgbClr val="990000"/>
                  </a:solidFill>
                </a:ln>
                <a:solidFill>
                  <a:srgbClr val="B62537"/>
                </a:solidFill>
                <a:effectLst>
                  <a:outerShdw blurRad="38100" dist="25400" dir="5400000" algn="ctr" rotWithShape="0">
                    <a:srgbClr val="6E747A">
                      <a:alpha val="43000"/>
                    </a:srgbClr>
                  </a:outerShdw>
                </a:effectLst>
                <a:latin typeface="楷体" panose="02010609060101010101" pitchFamily="49" charset="-122"/>
                <a:ea typeface="楷体" panose="02010609060101010101" pitchFamily="49" charset="-122"/>
              </a:rPr>
              <a:t>公开曝光师德违规案例</a:t>
            </a:r>
          </a:p>
        </p:txBody>
      </p:sp>
      <p:grpSp>
        <p:nvGrpSpPr>
          <p:cNvPr id="8" name="组合 7"/>
          <p:cNvGrpSpPr/>
          <p:nvPr/>
        </p:nvGrpSpPr>
        <p:grpSpPr>
          <a:xfrm>
            <a:off x="3858178" y="2378414"/>
            <a:ext cx="4548517" cy="830997"/>
            <a:chOff x="6868264" y="4262632"/>
            <a:chExt cx="4379760" cy="1036082"/>
          </a:xfrm>
        </p:grpSpPr>
        <p:sp>
          <p:nvSpPr>
            <p:cNvPr id="9" name="圆角矩形 8"/>
            <p:cNvSpPr/>
            <p:nvPr/>
          </p:nvSpPr>
          <p:spPr>
            <a:xfrm>
              <a:off x="6868264" y="4392274"/>
              <a:ext cx="344083" cy="887896"/>
            </a:xfrm>
            <a:prstGeom prst="roundRect">
              <a:avLst>
                <a:gd name="adj" fmla="val 0"/>
              </a:avLst>
            </a:prstGeom>
            <a:solidFill>
              <a:srgbClr val="99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汉仪粗宋简" panose="02010609000101010101" pitchFamily="49" charset="-122"/>
                <a:ea typeface="汉仪粗宋简" panose="02010609000101010101" pitchFamily="49" charset="-122"/>
              </a:endParaRPr>
            </a:p>
          </p:txBody>
        </p:sp>
        <p:grpSp>
          <p:nvGrpSpPr>
            <p:cNvPr id="10" name="组合 9"/>
            <p:cNvGrpSpPr/>
            <p:nvPr/>
          </p:nvGrpSpPr>
          <p:grpSpPr>
            <a:xfrm>
              <a:off x="7657159" y="4387834"/>
              <a:ext cx="3590865" cy="887897"/>
              <a:chOff x="5984222" y="2157918"/>
              <a:chExt cx="3590865" cy="887897"/>
            </a:xfrm>
          </p:grpSpPr>
          <p:sp>
            <p:nvSpPr>
              <p:cNvPr id="12" name="圆角矩形 11"/>
              <p:cNvSpPr/>
              <p:nvPr/>
            </p:nvSpPr>
            <p:spPr>
              <a:xfrm>
                <a:off x="5984222" y="2157918"/>
                <a:ext cx="3590865" cy="887897"/>
              </a:xfrm>
              <a:prstGeom prst="roundRect">
                <a:avLst>
                  <a:gd name="adj" fmla="val 0"/>
                </a:avLst>
              </a:prstGeom>
              <a:solidFill>
                <a:srgbClr val="99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汉仪粗宋简" panose="02010609000101010101" pitchFamily="49" charset="-122"/>
                  <a:ea typeface="汉仪粗宋简" panose="02010609000101010101" pitchFamily="49" charset="-122"/>
                </a:endParaRPr>
              </a:p>
            </p:txBody>
          </p:sp>
          <p:sp>
            <p:nvSpPr>
              <p:cNvPr id="13" name="TextBox 9"/>
              <p:cNvSpPr txBox="1"/>
              <p:nvPr/>
            </p:nvSpPr>
            <p:spPr>
              <a:xfrm>
                <a:off x="6022458" y="2196099"/>
                <a:ext cx="3504905" cy="729094"/>
              </a:xfrm>
              <a:prstGeom prst="rect">
                <a:avLst/>
              </a:prstGeom>
              <a:noFill/>
              <a:ln>
                <a:noFill/>
              </a:ln>
            </p:spPr>
            <p:txBody>
              <a:bodyPr wrap="square" rtlCol="0">
                <a:spAutoFit/>
              </a:bodyPr>
              <a:lstStyle/>
              <a:p>
                <a:pPr algn="ctr"/>
                <a:r>
                  <a:rPr lang="zh-CN" altLang="en-US" sz="3200" b="1" spc="300" dirty="0">
                    <a:solidFill>
                      <a:schemeClr val="bg1"/>
                    </a:solidFill>
                    <a:latin typeface="楷体" panose="02010609060101010101" pitchFamily="49" charset="-122"/>
                    <a:ea typeface="楷体" panose="02010609060101010101" pitchFamily="49" charset="-122"/>
                  </a:rPr>
                  <a:t>警 示 教 育</a:t>
                </a:r>
              </a:p>
            </p:txBody>
          </p:sp>
        </p:grpSp>
        <p:sp>
          <p:nvSpPr>
            <p:cNvPr id="11" name="TextBox 9"/>
            <p:cNvSpPr txBox="1"/>
            <p:nvPr/>
          </p:nvSpPr>
          <p:spPr>
            <a:xfrm>
              <a:off x="7256586" y="4262632"/>
              <a:ext cx="376175" cy="1036082"/>
            </a:xfrm>
            <a:prstGeom prst="rect">
              <a:avLst/>
            </a:prstGeom>
            <a:noFill/>
            <a:ln>
              <a:noFill/>
            </a:ln>
          </p:spPr>
          <p:txBody>
            <a:bodyPr wrap="square" rtlCol="0">
              <a:spAutoFit/>
            </a:bodyPr>
            <a:lstStyle/>
            <a:p>
              <a:pPr algn="ctr"/>
              <a:r>
                <a:rPr lang="en-US" altLang="zh-CN" sz="4800" spc="300" dirty="0">
                  <a:solidFill>
                    <a:srgbClr val="990000"/>
                  </a:solidFill>
                  <a:latin typeface="黑体" panose="02010609060101010101" pitchFamily="49" charset="-122"/>
                  <a:ea typeface="黑体" panose="02010609060101010101" pitchFamily="49" charset="-122"/>
                </a:rPr>
                <a:t>2</a:t>
              </a:r>
              <a:endParaRPr lang="zh-CN" altLang="en-US" sz="4800" spc="300" dirty="0">
                <a:solidFill>
                  <a:srgbClr val="990000"/>
                </a:solidFill>
                <a:latin typeface="黑体" panose="02010609060101010101" pitchFamily="49" charset="-122"/>
                <a:ea typeface="黑体" panose="02010609060101010101" pitchFamily="49" charset="-122"/>
              </a:endParaRPr>
            </a:p>
          </p:txBody>
        </p:sp>
      </p:grpSp>
      <p:sp>
        <p:nvSpPr>
          <p:cNvPr id="14" name="标题 1"/>
          <p:cNvSpPr txBox="1"/>
          <p:nvPr/>
        </p:nvSpPr>
        <p:spPr>
          <a:xfrm>
            <a:off x="873841" y="26504"/>
            <a:ext cx="9210627" cy="54329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zh-CN" altLang="en-US" sz="3600" dirty="0">
                <a:solidFill>
                  <a:prstClr val="white"/>
                </a:solidFill>
                <a:latin typeface="黑体" panose="02010609060101010101" pitchFamily="49" charset="-122"/>
                <a:ea typeface="黑体" panose="02010609060101010101" pitchFamily="49" charset="-122"/>
              </a:rPr>
              <a:t>警示教育：公开曝光师德违规案例</a:t>
            </a:r>
          </a:p>
        </p:txBody>
      </p:sp>
      <p:sp>
        <p:nvSpPr>
          <p:cNvPr id="15" name="文本框 14"/>
          <p:cNvSpPr txBox="1"/>
          <p:nvPr/>
        </p:nvSpPr>
        <p:spPr>
          <a:xfrm>
            <a:off x="307023" y="5713603"/>
            <a:ext cx="11577955" cy="812530"/>
          </a:xfrm>
          <a:prstGeom prst="rect">
            <a:avLst/>
          </a:prstGeom>
          <a:noFill/>
        </p:spPr>
        <p:txBody>
          <a:bodyPr wrap="square">
            <a:spAutoFit/>
          </a:bodyPr>
          <a:lstStyle/>
          <a:p>
            <a:pPr algn="just" fontAlgn="t">
              <a:lnSpc>
                <a:spcPct val="130000"/>
              </a:lnSpc>
            </a:pPr>
            <a:r>
              <a:rPr lang="zh-CN" altLang="en-US" dirty="0" smtClean="0">
                <a:solidFill>
                  <a:prstClr val="black"/>
                </a:solidFill>
                <a:latin typeface="楷体" panose="02010609060101010101" pitchFamily="49" charset="-122"/>
                <a:ea typeface="楷体" panose="02010609060101010101" pitchFamily="49" charset="-122"/>
              </a:rPr>
              <a:t>说明：本期案例包括科技部近期通报的</a:t>
            </a:r>
            <a:r>
              <a:rPr lang="en-US" altLang="zh-CN" dirty="0" smtClean="0">
                <a:solidFill>
                  <a:prstClr val="black"/>
                </a:solidFill>
                <a:latin typeface="楷体" panose="02010609060101010101" pitchFamily="49" charset="-122"/>
                <a:ea typeface="楷体" panose="02010609060101010101" pitchFamily="49" charset="-122"/>
              </a:rPr>
              <a:t>2</a:t>
            </a:r>
            <a:r>
              <a:rPr lang="zh-CN" altLang="en-US" dirty="0" smtClean="0">
                <a:solidFill>
                  <a:prstClr val="black"/>
                </a:solidFill>
                <a:latin typeface="楷体" panose="02010609060101010101" pitchFamily="49" charset="-122"/>
                <a:ea typeface="楷体" panose="02010609060101010101" pitchFamily="49" charset="-122"/>
              </a:rPr>
              <a:t>个学</a:t>
            </a:r>
            <a:r>
              <a:rPr lang="zh-CN" altLang="en-US" dirty="0">
                <a:solidFill>
                  <a:prstClr val="black"/>
                </a:solidFill>
                <a:latin typeface="楷体" panose="02010609060101010101" pitchFamily="49" charset="-122"/>
                <a:ea typeface="楷体" panose="02010609060101010101" pitchFamily="49" charset="-122"/>
              </a:rPr>
              <a:t>术不端案例</a:t>
            </a:r>
            <a:r>
              <a:rPr lang="zh-CN" altLang="en-US" dirty="0" smtClean="0">
                <a:solidFill>
                  <a:prstClr val="black"/>
                </a:solidFill>
                <a:latin typeface="楷体" panose="02010609060101010101" pitchFamily="49" charset="-122"/>
                <a:ea typeface="楷体" panose="02010609060101010101" pitchFamily="49" charset="-122"/>
              </a:rPr>
              <a:t>、近期社</a:t>
            </a:r>
            <a:r>
              <a:rPr lang="zh-CN" altLang="en-US" dirty="0">
                <a:solidFill>
                  <a:prstClr val="black"/>
                </a:solidFill>
                <a:latin typeface="楷体" panose="02010609060101010101" pitchFamily="49" charset="-122"/>
                <a:ea typeface="楷体" panose="02010609060101010101" pitchFamily="49" charset="-122"/>
              </a:rPr>
              <a:t>会上广泛关注的中国人民大</a:t>
            </a:r>
            <a:r>
              <a:rPr lang="zh-CN" altLang="en-US" dirty="0" smtClean="0">
                <a:solidFill>
                  <a:prstClr val="black"/>
                </a:solidFill>
                <a:latin typeface="楷体" panose="02010609060101010101" pitchFamily="49" charset="-122"/>
                <a:ea typeface="楷体" panose="02010609060101010101" pitchFamily="49" charset="-122"/>
              </a:rPr>
              <a:t>学案</a:t>
            </a:r>
            <a:r>
              <a:rPr lang="zh-CN" altLang="en-US" dirty="0">
                <a:solidFill>
                  <a:prstClr val="black"/>
                </a:solidFill>
                <a:latin typeface="楷体" panose="02010609060101010101" pitchFamily="49" charset="-122"/>
                <a:ea typeface="楷体" panose="02010609060101010101" pitchFamily="49" charset="-122"/>
              </a:rPr>
              <a:t>例、教育</a:t>
            </a:r>
            <a:r>
              <a:rPr lang="zh-CN" altLang="en-US" dirty="0" smtClean="0">
                <a:solidFill>
                  <a:prstClr val="black"/>
                </a:solidFill>
                <a:latin typeface="楷体" panose="02010609060101010101" pitchFamily="49" charset="-122"/>
                <a:ea typeface="楷体" panose="02010609060101010101" pitchFamily="49" charset="-122"/>
              </a:rPr>
              <a:t>部首批至十三批公</a:t>
            </a:r>
            <a:r>
              <a:rPr lang="zh-CN" altLang="en-US" dirty="0">
                <a:solidFill>
                  <a:prstClr val="black"/>
                </a:solidFill>
                <a:latin typeface="楷体" panose="02010609060101010101" pitchFamily="49" charset="-122"/>
                <a:ea typeface="楷体" panose="02010609060101010101" pitchFamily="49" charset="-122"/>
              </a:rPr>
              <a:t>开曝光的违反教师职业行为十项准</a:t>
            </a:r>
            <a:r>
              <a:rPr lang="zh-CN" altLang="en-US" dirty="0" smtClean="0">
                <a:solidFill>
                  <a:prstClr val="black"/>
                </a:solidFill>
                <a:latin typeface="楷体" panose="02010609060101010101" pitchFamily="49" charset="-122"/>
                <a:ea typeface="楷体" panose="02010609060101010101" pitchFamily="49" charset="-122"/>
              </a:rPr>
              <a:t>则案例中关于高校教师师生关系的</a:t>
            </a:r>
            <a:r>
              <a:rPr lang="en-US" altLang="zh-CN" dirty="0" smtClean="0">
                <a:solidFill>
                  <a:prstClr val="black"/>
                </a:solidFill>
                <a:latin typeface="楷体" panose="02010609060101010101" pitchFamily="49" charset="-122"/>
                <a:ea typeface="楷体" panose="02010609060101010101" pitchFamily="49" charset="-122"/>
              </a:rPr>
              <a:t>8</a:t>
            </a:r>
            <a:r>
              <a:rPr lang="zh-CN" altLang="en-US" dirty="0" smtClean="0">
                <a:solidFill>
                  <a:prstClr val="black"/>
                </a:solidFill>
                <a:latin typeface="楷体" panose="02010609060101010101" pitchFamily="49" charset="-122"/>
                <a:ea typeface="楷体" panose="02010609060101010101" pitchFamily="49" charset="-122"/>
              </a:rPr>
              <a:t>个典型案例</a:t>
            </a:r>
            <a:r>
              <a:rPr lang="zh-CN" altLang="en-US" dirty="0" smtClean="0">
                <a:solidFill>
                  <a:prstClr val="black"/>
                </a:solidFill>
                <a:latin typeface="楷体" panose="02010609060101010101" pitchFamily="49" charset="-122"/>
                <a:ea typeface="楷体" panose="02010609060101010101" pitchFamily="49" charset="-122"/>
              </a:rPr>
              <a:t>。</a:t>
            </a:r>
            <a:endParaRPr dirty="0">
              <a:solidFill>
                <a:prstClr val="black"/>
              </a:solidFill>
              <a:latin typeface="楷体" panose="02010609060101010101" pitchFamily="49" charset="-122"/>
              <a:ea typeface="楷体" panose="02010609060101010101" pitchFamily="49" charset="-122"/>
            </a:endParaRPr>
          </a:p>
        </p:txBody>
      </p:sp>
      <p:sp>
        <p:nvSpPr>
          <p:cNvPr id="16" name="文本框 15"/>
          <p:cNvSpPr txBox="1"/>
          <p:nvPr/>
        </p:nvSpPr>
        <p:spPr>
          <a:xfrm>
            <a:off x="9048750" y="6524840"/>
            <a:ext cx="2619375" cy="338554"/>
          </a:xfrm>
          <a:prstGeom prst="rect">
            <a:avLst/>
          </a:prstGeom>
          <a:noFill/>
        </p:spPr>
        <p:txBody>
          <a:bodyPr wrap="square" rtlCol="0">
            <a:spAutoFit/>
          </a:bodyPr>
          <a:lstStyle/>
          <a:p>
            <a:r>
              <a:rPr lang="zh-CN" altLang="en-US" sz="1600" dirty="0">
                <a:solidFill>
                  <a:schemeClr val="bg1"/>
                </a:solidFill>
                <a:latin typeface="隶书" panose="02010509060101010101" pitchFamily="49" charset="-122"/>
                <a:ea typeface="隶书" panose="02010509060101010101" pitchFamily="49" charset="-122"/>
              </a:rPr>
              <a:t>以案为鉴，以案明纪</a:t>
            </a:r>
          </a:p>
        </p:txBody>
      </p:sp>
    </p:spTree>
    <p:custDataLst>
      <p:tags r:id="rId1"/>
    </p:custDataLst>
    <p:extLst>
      <p:ext uri="{BB962C8B-B14F-4D97-AF65-F5344CB8AC3E}">
        <p14:creationId xmlns:p14="http://schemas.microsoft.com/office/powerpoint/2010/main" val="7400169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PP_MARK_KEY" val="6744fb07-4a1f-4e5d-bc04-c37ca864ff26"/>
  <p:tag name="COMMONDATA" val="eyJoZGlkIjoiZDkxODIxZGQ4OTk3MzU3NDcyMDAwZWQ3ZTJkMmViYTAifQ=="/>
</p:tagLst>
</file>

<file path=ppt/tags/tag2.xml><?xml version="1.0" encoding="utf-8"?>
<p:tagLst xmlns:a="http://schemas.openxmlformats.org/drawingml/2006/main" xmlns:r="http://schemas.openxmlformats.org/officeDocument/2006/relationships" xmlns:p="http://schemas.openxmlformats.org/presentationml/2006/main">
  <p:tag name="ISLIDE.ICON" val="#174291;#168195;#113423;#404832;"/>
</p:tagLst>
</file>

<file path=ppt/tags/tag3.xml><?xml version="1.0" encoding="utf-8"?>
<p:tagLst xmlns:a="http://schemas.openxmlformats.org/drawingml/2006/main" xmlns:r="http://schemas.openxmlformats.org/officeDocument/2006/relationships" xmlns:p="http://schemas.openxmlformats.org/presentationml/2006/main">
  <p:tag name="ISLIDE.ICON" val="#174291;#168195;#113423;#404832;"/>
</p:tagLst>
</file>

<file path=ppt/tags/tag4.xml><?xml version="1.0" encoding="utf-8"?>
<p:tagLst xmlns:a="http://schemas.openxmlformats.org/drawingml/2006/main" xmlns:r="http://schemas.openxmlformats.org/officeDocument/2006/relationships" xmlns:p="http://schemas.openxmlformats.org/presentationml/2006/main">
  <p:tag name="ISLIDE.ICON" val="#174291;#168195;#113423;#404832;"/>
</p:tagLst>
</file>

<file path=ppt/theme/theme1.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213</TotalTime>
  <Words>4378</Words>
  <Application>Microsoft Office PowerPoint</Application>
  <PresentationFormat>宽屏</PresentationFormat>
  <Paragraphs>165</Paragraphs>
  <Slides>20</Slides>
  <Notes>3</Notes>
  <HiddenSlides>0</HiddenSlides>
  <MMClips>0</MMClips>
  <ScaleCrop>false</ScaleCrop>
  <HeadingPairs>
    <vt:vector size="6" baseType="variant">
      <vt:variant>
        <vt:lpstr>已用的字体</vt:lpstr>
      </vt:variant>
      <vt:variant>
        <vt:i4>12</vt:i4>
      </vt:variant>
      <vt:variant>
        <vt:lpstr>主题</vt:lpstr>
      </vt:variant>
      <vt:variant>
        <vt:i4>3</vt:i4>
      </vt:variant>
      <vt:variant>
        <vt:lpstr>幻灯片标题</vt:lpstr>
      </vt:variant>
      <vt:variant>
        <vt:i4>20</vt:i4>
      </vt:variant>
    </vt:vector>
  </HeadingPairs>
  <TitlesOfParts>
    <vt:vector size="35" baseType="lpstr">
      <vt:lpstr>等线</vt:lpstr>
      <vt:lpstr>等线 Light</vt:lpstr>
      <vt:lpstr>汉仪粗宋简</vt:lpstr>
      <vt:lpstr>黑体</vt:lpstr>
      <vt:lpstr>楷体</vt:lpstr>
      <vt:lpstr>隶书</vt:lpstr>
      <vt:lpstr>宋体</vt:lpstr>
      <vt:lpstr>Microsoft YaHei</vt:lpstr>
      <vt:lpstr>Microsoft YaHei</vt:lpstr>
      <vt:lpstr>Arial</vt:lpstr>
      <vt:lpstr>Calibri</vt:lpstr>
      <vt:lpstr>Wingdings</vt:lpstr>
      <vt:lpstr>自定义设计方案</vt:lpstr>
      <vt:lpstr>1_自定义设计方案</vt:lpstr>
      <vt:lpstr>2_自定义设计方案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DELL</dc:creator>
  <cp:lastModifiedBy>Administrator</cp:lastModifiedBy>
  <cp:revision>475</cp:revision>
  <cp:lastPrinted>2024-05-30T06:21:00Z</cp:lastPrinted>
  <dcterms:created xsi:type="dcterms:W3CDTF">2022-11-23T01:36:00Z</dcterms:created>
  <dcterms:modified xsi:type="dcterms:W3CDTF">2024-09-20T02:35:07Z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FCE72F2BB9E141199380E63D91F68262_13</vt:lpwstr>
  </property>
  <property fmtid="{D5CDD505-2E9C-101B-9397-08002B2CF9AE}" pid="3" name="KSOProductBuildVer">
    <vt:lpwstr>2052-12.1.0.16929</vt:lpwstr>
  </property>
</Properties>
</file>